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7"/>
  </p:notesMasterIdLst>
  <p:handoutMasterIdLst>
    <p:handoutMasterId r:id="rId58"/>
  </p:handoutMasterIdLst>
  <p:sldIdLst>
    <p:sldId id="286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7" r:id="rId16"/>
    <p:sldId id="310" r:id="rId17"/>
    <p:sldId id="311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327" r:id="rId27"/>
    <p:sldId id="298" r:id="rId28"/>
    <p:sldId id="32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29" r:id="rId40"/>
    <p:sldId id="309" r:id="rId41"/>
    <p:sldId id="312" r:id="rId42"/>
    <p:sldId id="313" r:id="rId43"/>
    <p:sldId id="314" r:id="rId44"/>
    <p:sldId id="315" r:id="rId45"/>
    <p:sldId id="316" r:id="rId46"/>
    <p:sldId id="32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02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de-DE" smtClean="0"/>
              <a:t>20.11.2016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de-DE" smtClean="0"/>
              <a:t>20.11.2016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Rechteck 19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Rechteck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" name="Rechteck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Rechteck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" name="Rechteck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22" name="Gruppieren 21"/>
          <p:cNvGrpSpPr/>
          <p:nvPr/>
        </p:nvGrpSpPr>
        <p:grpSpPr>
          <a:xfrm rot="10800000">
            <a:off x="11478768" y="0"/>
            <a:ext cx="713232" cy="6858000"/>
            <a:chOff x="0" y="0"/>
            <a:chExt cx="713232" cy="6858000"/>
          </a:xfrm>
        </p:grpSpPr>
        <p:sp>
          <p:nvSpPr>
            <p:cNvPr id="23" name="Rechteck 22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" name="Rechteck 23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7" name="Gruppieren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Rechteck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" name="Rechteck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2520" y="1188720"/>
            <a:ext cx="996696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12520" y="3749040"/>
            <a:ext cx="996696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marL="161163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>
            <a:lvl5pPr marL="161163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 marL="1554480" marR="0" indent="-2286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marL="1554480" marR="0" lvl="4" indent="-2286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hteck 14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8" name="Gruppieren 7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hteck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" name="Rechteck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Rechteck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" name="Rechteck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2520" y="1188720"/>
            <a:ext cx="996696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12520" y="3749040"/>
            <a:ext cx="996696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611630" indent="-285750">
              <a:buFont typeface="Arial" panose="020B0604020202020204" pitchFamily="34" charset="0"/>
              <a:buChar char="•"/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611630" indent="-285750">
              <a:buFont typeface="Arial" panose="020B0604020202020204" pitchFamily="34" charset="0"/>
              <a:buChar char="•"/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97330" indent="-171450">
              <a:buFont typeface="Arial" panose="020B0604020202020204" pitchFamily="34" charset="0"/>
              <a:buChar char="•"/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97330" indent="-171450">
              <a:buFont typeface="Arial" panose="020B0604020202020204" pitchFamily="34" charset="0"/>
              <a:buChar char="•"/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Rechteck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" name="Rechteck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611630" indent="-285750">
              <a:buFont typeface="Arial" panose="020B0604020202020204" pitchFamily="34" charset="0"/>
              <a:buChar char="•"/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Rechteck 20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6675120" cy="576072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de-DE" smtClean="0"/>
              <a:t>‹Nr.›</a:t>
            </a:fld>
            <a:endParaRPr lang="de-DE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9" name="Rechteck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" name="Rechteck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1" name="Gruppieren 10"/>
          <p:cNvGrpSpPr/>
          <p:nvPr/>
        </p:nvGrpSpPr>
        <p:grpSpPr>
          <a:xfrm flipV="1">
            <a:off x="0" y="6309360"/>
            <a:ext cx="7772400" cy="548640"/>
            <a:chOff x="0" y="0"/>
            <a:chExt cx="12188825" cy="713232"/>
          </a:xfrm>
        </p:grpSpPr>
        <p:sp>
          <p:nvSpPr>
            <p:cNvPr id="12" name="Rechteck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" name="Rechteck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4" name="Gruppieren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Rechteck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6" name="Rechteck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7" name="Gruppieren 16"/>
          <p:cNvGrpSpPr/>
          <p:nvPr/>
        </p:nvGrpSpPr>
        <p:grpSpPr>
          <a:xfrm rot="16200000" flipH="1" flipV="1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18" name="Rechteck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" name="Rechteck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/>
        </p:nvSpPr>
        <p:spPr bwMode="auto">
          <a:xfrm>
            <a:off x="0" y="6309360"/>
            <a:ext cx="12188825" cy="50292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/>
          <p:cNvSpPr/>
          <p:nvPr/>
        </p:nvSpPr>
        <p:spPr bwMode="auto">
          <a:xfrm>
            <a:off x="0" y="6703255"/>
            <a:ext cx="12188825" cy="154745"/>
          </a:xfrm>
          <a:prstGeom prst="rect">
            <a:avLst/>
          </a:prstGeom>
          <a:solidFill>
            <a:schemeClr val="accent1">
              <a:alpha val="2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marL="1554480" marR="0" lvl="4" indent="-2286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25880" marR="0" indent="0" algn="l" defTabSz="914400" rtl="0" eaLnBrk="1" fontAlgn="auto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SzPct val="80000"/>
        <a:buFont typeface="Arial" pitchFamily="34" charset="0"/>
        <a:buNone/>
        <a:tabLst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>
          <p15:clr>
            <a:srgbClr val="F26B43"/>
          </p15:clr>
        </p15:guide>
        <p15:guide id="5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g"/><Relationship Id="rId4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12520" y="1000663"/>
            <a:ext cx="9966960" cy="51240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800" b="1" dirty="0"/>
              <a:t>Tipps zur Vorbereitung und Gestaltung -  </a:t>
            </a:r>
          </a:p>
          <a:p>
            <a:pPr>
              <a:lnSpc>
                <a:spcPct val="150000"/>
              </a:lnSpc>
            </a:pPr>
            <a:r>
              <a:rPr lang="de-DE" sz="2800" b="1" dirty="0"/>
              <a:t>wenn Sie reden wollen oder sollen</a:t>
            </a:r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58" y="3066871"/>
            <a:ext cx="2899557" cy="310133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91" y="3068037"/>
            <a:ext cx="2712651" cy="310017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227" y="3067862"/>
            <a:ext cx="5511728" cy="310034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13749" y="6168210"/>
            <a:ext cx="107966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1100" dirty="0"/>
          </a:p>
          <a:p>
            <a:pPr algn="ctr"/>
            <a:r>
              <a:rPr lang="de-DE" sz="1100" dirty="0"/>
              <a:t>Susanne Schwab, Modul Moderation und Präsentation, POWER POINT Präsentation zum Thema: Vortrags – und Präsentationstechnik, November 2016</a:t>
            </a:r>
          </a:p>
        </p:txBody>
      </p:sp>
    </p:spTree>
    <p:extLst>
      <p:ext uri="{BB962C8B-B14F-4D97-AF65-F5344CB8AC3E}">
        <p14:creationId xmlns:p14="http://schemas.microsoft.com/office/powerpoint/2010/main" val="100379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55608" y="707366"/>
            <a:ext cx="10423872" cy="54777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b="1" dirty="0"/>
              <a:t>Haltung, Gestik</a:t>
            </a:r>
          </a:p>
          <a:p>
            <a:pPr algn="l">
              <a:lnSpc>
                <a:spcPct val="150000"/>
              </a:lnSpc>
            </a:pPr>
            <a:endParaRPr lang="de-DE" sz="2000" dirty="0"/>
          </a:p>
          <a:p>
            <a:pPr algn="l">
              <a:lnSpc>
                <a:spcPct val="150000"/>
              </a:lnSpc>
            </a:pPr>
            <a:r>
              <a:rPr lang="de-DE" sz="2000" dirty="0"/>
              <a:t>Die Körpersprache verrät den Referenten</a:t>
            </a:r>
          </a:p>
          <a:p>
            <a:pPr algn="l">
              <a:lnSpc>
                <a:spcPct val="150000"/>
              </a:lnSpc>
            </a:pPr>
            <a:endParaRPr lang="de-DE" sz="2000" dirty="0"/>
          </a:p>
          <a:p>
            <a:pPr algn="l">
              <a:lnSpc>
                <a:spcPct val="150000"/>
              </a:lnSpc>
            </a:pPr>
            <a:endParaRPr lang="de-DE" sz="2000" dirty="0"/>
          </a:p>
          <a:p>
            <a:pPr algn="l">
              <a:lnSpc>
                <a:spcPct val="150000"/>
              </a:lnSpc>
            </a:pPr>
            <a:r>
              <a:rPr lang="de-DE" sz="2000" dirty="0"/>
              <a:t>Lockere Haltung</a:t>
            </a:r>
          </a:p>
          <a:p>
            <a:pPr algn="l">
              <a:lnSpc>
                <a:spcPct val="150000"/>
              </a:lnSpc>
            </a:pPr>
            <a:endParaRPr lang="de-DE" sz="2000" dirty="0"/>
          </a:p>
          <a:p>
            <a:pPr algn="l">
              <a:lnSpc>
                <a:spcPct val="150000"/>
              </a:lnSpc>
            </a:pPr>
            <a:r>
              <a:rPr lang="de-DE" sz="2000" dirty="0"/>
              <a:t>Nicht zu steif</a:t>
            </a:r>
          </a:p>
          <a:p>
            <a:pPr algn="l">
              <a:lnSpc>
                <a:spcPct val="150000"/>
              </a:lnSpc>
            </a:pPr>
            <a:endParaRPr lang="de-DE" sz="2000" dirty="0"/>
          </a:p>
          <a:p>
            <a:pPr algn="l">
              <a:lnSpc>
                <a:spcPct val="150000"/>
              </a:lnSpc>
            </a:pPr>
            <a:r>
              <a:rPr lang="de-DE" sz="2000" dirty="0"/>
              <a:t>Kontrolliert</a:t>
            </a:r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151" y="2449902"/>
            <a:ext cx="8128607" cy="319177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50497" y="6185139"/>
            <a:ext cx="106104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1100" dirty="0"/>
          </a:p>
          <a:p>
            <a:pPr algn="ctr"/>
            <a:r>
              <a:rPr lang="de-DE" sz="1100" dirty="0"/>
              <a:t>Susanne Schwab, Modul Moderation und Präsentation, POWER POINT Präsentation zum Thema: Vortrags – und Präsentationstechnik, November 2016</a:t>
            </a:r>
          </a:p>
        </p:txBody>
      </p:sp>
    </p:spTree>
    <p:extLst>
      <p:ext uri="{BB962C8B-B14F-4D97-AF65-F5344CB8AC3E}">
        <p14:creationId xmlns:p14="http://schemas.microsoft.com/office/powerpoint/2010/main" val="146618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12520" y="707366"/>
            <a:ext cx="9966960" cy="544326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de-DE" sz="3100" b="1" dirty="0"/>
              <a:t>Mimik - Der Gesichtsausdruck sollte freundlich sein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r>
              <a:rPr lang="de-DE" b="1" dirty="0"/>
              <a:t>Positiv:	</a:t>
            </a:r>
            <a:r>
              <a:rPr lang="de-DE" dirty="0"/>
              <a:t>				</a:t>
            </a:r>
          </a:p>
          <a:p>
            <a:pPr algn="l">
              <a:lnSpc>
                <a:spcPct val="150000"/>
              </a:lnSpc>
            </a:pPr>
            <a:r>
              <a:rPr lang="de-DE" dirty="0"/>
              <a:t>ruhig</a:t>
            </a:r>
          </a:p>
          <a:p>
            <a:pPr algn="l">
              <a:lnSpc>
                <a:spcPct val="150000"/>
              </a:lnSpc>
            </a:pPr>
            <a:r>
              <a:rPr lang="de-DE" dirty="0"/>
              <a:t>interessiert</a:t>
            </a:r>
          </a:p>
          <a:p>
            <a:pPr algn="l">
              <a:lnSpc>
                <a:spcPct val="150000"/>
              </a:lnSpc>
            </a:pPr>
            <a:r>
              <a:rPr lang="de-DE" dirty="0"/>
              <a:t>Freundlich</a:t>
            </a:r>
          </a:p>
          <a:p>
            <a:pPr algn="l"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r>
              <a:rPr lang="de-DE" b="1" dirty="0"/>
              <a:t>Negativ:</a:t>
            </a:r>
          </a:p>
          <a:p>
            <a:pPr algn="l">
              <a:lnSpc>
                <a:spcPct val="150000"/>
              </a:lnSpc>
            </a:pPr>
            <a:r>
              <a:rPr lang="de-DE" dirty="0"/>
              <a:t>unstet</a:t>
            </a:r>
          </a:p>
          <a:p>
            <a:pPr algn="l">
              <a:lnSpc>
                <a:spcPct val="150000"/>
              </a:lnSpc>
            </a:pPr>
            <a:r>
              <a:rPr lang="de-DE" dirty="0"/>
              <a:t>abgewendet</a:t>
            </a:r>
          </a:p>
          <a:p>
            <a:pPr algn="l">
              <a:lnSpc>
                <a:spcPct val="150000"/>
              </a:lnSpc>
            </a:pPr>
            <a:r>
              <a:rPr lang="de-DE" dirty="0"/>
              <a:t>fixiert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611" y="1529748"/>
            <a:ext cx="2706835" cy="202865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611" y="3881892"/>
            <a:ext cx="1427571" cy="190342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912" y="1530152"/>
            <a:ext cx="3360820" cy="218033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55609" y="6323162"/>
            <a:ext cx="10895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/>
              <a:t>Susanne Schwab, Modul Moderation und Präsentation, POWER POINT Präsentation zum Thema: Vortrags – und Präsentationstechnik, November 2016</a:t>
            </a:r>
            <a:endParaRPr lang="de-DE" sz="11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609" y="3895952"/>
            <a:ext cx="3358876" cy="188936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912" y="3883012"/>
            <a:ext cx="3401862" cy="191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5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15993" y="793631"/>
            <a:ext cx="10363487" cy="53828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/>
              <a:t>Körperhaltung</a:t>
            </a:r>
          </a:p>
          <a:p>
            <a:pPr algn="l">
              <a:lnSpc>
                <a:spcPct val="150000"/>
              </a:lnSpc>
            </a:pPr>
            <a:endParaRPr lang="de-DE" sz="1800" dirty="0"/>
          </a:p>
          <a:p>
            <a:pPr algn="l">
              <a:lnSpc>
                <a:spcPct val="150000"/>
              </a:lnSpc>
            </a:pPr>
            <a:r>
              <a:rPr lang="de-DE" sz="1800" dirty="0"/>
              <a:t>Nonverbale Kommunikation durch</a:t>
            </a:r>
          </a:p>
          <a:p>
            <a:pPr algn="l">
              <a:lnSpc>
                <a:spcPct val="150000"/>
              </a:lnSpc>
            </a:pPr>
            <a:r>
              <a:rPr lang="de-DE" sz="1800" dirty="0"/>
              <a:t>Körpersprache</a:t>
            </a:r>
          </a:p>
          <a:p>
            <a:pPr algn="l">
              <a:lnSpc>
                <a:spcPct val="150000"/>
              </a:lnSpc>
            </a:pPr>
            <a:r>
              <a:rPr lang="de-DE" sz="1800" b="1" dirty="0"/>
              <a:t>Körpersprache + Aussprache = Wirkung</a:t>
            </a:r>
          </a:p>
          <a:p>
            <a:pPr algn="l">
              <a:lnSpc>
                <a:spcPct val="150000"/>
              </a:lnSpc>
            </a:pPr>
            <a:endParaRPr lang="de-DE" sz="1800" dirty="0"/>
          </a:p>
          <a:p>
            <a:pPr algn="l">
              <a:lnSpc>
                <a:spcPct val="150000"/>
              </a:lnSpc>
            </a:pP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93" y="3328481"/>
            <a:ext cx="3240450" cy="244834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862" y="1432108"/>
            <a:ext cx="3477896" cy="446560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15993" y="6176512"/>
            <a:ext cx="112229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1100" dirty="0"/>
          </a:p>
          <a:p>
            <a:pPr algn="ctr"/>
            <a:r>
              <a:rPr lang="de-DE" sz="1100" dirty="0"/>
              <a:t>Susanne Schwab, Modul Moderation und Präsentation, POWER POINT Präsentation zum Thema: Vortrags – und Präsentationstechnik, November 2016</a:t>
            </a:r>
          </a:p>
        </p:txBody>
      </p:sp>
    </p:spTree>
    <p:extLst>
      <p:ext uri="{BB962C8B-B14F-4D97-AF65-F5344CB8AC3E}">
        <p14:creationId xmlns:p14="http://schemas.microsoft.com/office/powerpoint/2010/main" val="156236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872" y="1000663"/>
            <a:ext cx="10337608" cy="516722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de-DE" sz="3600" b="1" dirty="0"/>
              <a:t>Körpersprache – WIR ÜBEN GEMEINSAM</a:t>
            </a:r>
          </a:p>
          <a:p>
            <a:pPr algn="l">
              <a:lnSpc>
                <a:spcPct val="150000"/>
              </a:lnSpc>
            </a:pPr>
            <a:endParaRPr lang="de-DE" sz="2200" dirty="0"/>
          </a:p>
          <a:p>
            <a:pPr algn="l">
              <a:lnSpc>
                <a:spcPct val="150000"/>
              </a:lnSpc>
            </a:pPr>
            <a:r>
              <a:rPr lang="de-DE" sz="2200" dirty="0"/>
              <a:t>Optimaler Stand: </a:t>
            </a:r>
            <a:r>
              <a:rPr lang="de-DE" sz="2200" b="1" dirty="0"/>
              <a:t>Beine - durchgestreckt und leicht geöffnet.</a:t>
            </a:r>
          </a:p>
          <a:p>
            <a:pPr algn="l">
              <a:lnSpc>
                <a:spcPct val="150000"/>
              </a:lnSpc>
            </a:pPr>
            <a:r>
              <a:rPr lang="de-DE" sz="2200" dirty="0"/>
              <a:t>Die </a:t>
            </a:r>
            <a:r>
              <a:rPr lang="de-DE" sz="2200" b="1" dirty="0"/>
              <a:t>Füße stehen parallel und fest auf dem Boden </a:t>
            </a:r>
          </a:p>
          <a:p>
            <a:pPr algn="l">
              <a:lnSpc>
                <a:spcPct val="150000"/>
              </a:lnSpc>
            </a:pPr>
            <a:r>
              <a:rPr lang="de-DE" sz="2200" b="1" dirty="0"/>
              <a:t>Rücken -  durchgestreckt.</a:t>
            </a:r>
          </a:p>
          <a:p>
            <a:pPr algn="l">
              <a:lnSpc>
                <a:spcPct val="150000"/>
              </a:lnSpc>
            </a:pPr>
            <a:r>
              <a:rPr lang="de-DE" sz="2200" b="1" dirty="0"/>
              <a:t>Arme - angewinkelt.</a:t>
            </a:r>
          </a:p>
          <a:p>
            <a:pPr algn="l">
              <a:lnSpc>
                <a:spcPct val="150000"/>
              </a:lnSpc>
            </a:pPr>
            <a:r>
              <a:rPr lang="de-DE" sz="2200" b="1" dirty="0"/>
              <a:t>Hände - ineinander, </a:t>
            </a:r>
          </a:p>
          <a:p>
            <a:pPr algn="l">
              <a:lnSpc>
                <a:spcPct val="150000"/>
              </a:lnSpc>
            </a:pPr>
            <a:r>
              <a:rPr lang="de-DE" sz="2200" dirty="0"/>
              <a:t>Handflächen nach oben (signalisiert Offenheit und Ehrlichkeit).</a:t>
            </a:r>
          </a:p>
          <a:p>
            <a:pPr algn="l">
              <a:lnSpc>
                <a:spcPct val="150000"/>
              </a:lnSpc>
            </a:pPr>
            <a:endParaRPr lang="de-DE" sz="2200" dirty="0"/>
          </a:p>
          <a:p>
            <a:pPr algn="l">
              <a:lnSpc>
                <a:spcPct val="150000"/>
              </a:lnSpc>
            </a:pPr>
            <a:r>
              <a:rPr lang="de-DE" sz="2200" dirty="0"/>
              <a:t>Arme nie verschränken. Oder beide in die Hosentaschen stecken / wirkt unhöflich.</a:t>
            </a:r>
          </a:p>
          <a:p>
            <a:pPr algn="l">
              <a:lnSpc>
                <a:spcPct val="150000"/>
              </a:lnSpc>
            </a:pPr>
            <a:endParaRPr lang="de-DE" sz="2200" dirty="0"/>
          </a:p>
          <a:p>
            <a:pPr algn="l">
              <a:lnSpc>
                <a:spcPct val="150000"/>
              </a:lnSpc>
            </a:pPr>
            <a:r>
              <a:rPr lang="de-DE" sz="2200" b="1" dirty="0"/>
              <a:t>Ruhige, langsame Bewegungen. </a:t>
            </a:r>
            <a:r>
              <a:rPr lang="de-DE" sz="2200" dirty="0"/>
              <a:t>Das wirkt souveräner als ein nervöser Hampelmann auf der Bühne.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41872" y="6305909"/>
            <a:ext cx="10739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/>
              <a:t>Susanne Schwab, Modul Moderation und Präsentation, POWER POINT Präsentation zum Thema: Vortrags – und Präsentationstechnik, November 2016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89464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872" y="1000663"/>
            <a:ext cx="10337608" cy="51672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900" b="1" dirty="0"/>
              <a:t>SOUVERÄN SEIN</a:t>
            </a:r>
            <a:endParaRPr lang="de-DE" dirty="0"/>
          </a:p>
          <a:p>
            <a:pPr algn="l">
              <a:lnSpc>
                <a:spcPct val="150000"/>
              </a:lnSpc>
            </a:pPr>
            <a:endParaRPr lang="de-DE" sz="1800" dirty="0"/>
          </a:p>
          <a:p>
            <a:pPr algn="l">
              <a:lnSpc>
                <a:spcPct val="150000"/>
              </a:lnSpc>
            </a:pPr>
            <a:r>
              <a:rPr lang="de-DE" sz="1800" b="1" dirty="0"/>
              <a:t>LÄCHELN</a:t>
            </a:r>
            <a:r>
              <a:rPr lang="de-DE" sz="1800" dirty="0"/>
              <a:t> (wenn es angemessen ist)</a:t>
            </a:r>
          </a:p>
          <a:p>
            <a:pPr algn="l">
              <a:lnSpc>
                <a:spcPct val="150000"/>
              </a:lnSpc>
            </a:pPr>
            <a:r>
              <a:rPr lang="de-DE" sz="1800" dirty="0"/>
              <a:t>Lockert die Situation auf. Baut Spannungen ab. Macht sympathischer.</a:t>
            </a:r>
          </a:p>
          <a:p>
            <a:pPr algn="l">
              <a:lnSpc>
                <a:spcPct val="150000"/>
              </a:lnSpc>
            </a:pPr>
            <a:endParaRPr lang="de-DE" sz="1800" dirty="0"/>
          </a:p>
          <a:p>
            <a:pPr algn="l">
              <a:lnSpc>
                <a:spcPct val="150000"/>
              </a:lnSpc>
            </a:pPr>
            <a:r>
              <a:rPr lang="de-DE" sz="1800" b="1" dirty="0"/>
              <a:t>NICKEN </a:t>
            </a:r>
            <a:r>
              <a:rPr lang="de-DE" sz="1800" dirty="0"/>
              <a:t>(wenn es angemessen ist) ( VORSICHT: KEINEN </a:t>
            </a:r>
            <a:r>
              <a:rPr lang="de-DE" sz="1800" b="1" dirty="0"/>
              <a:t>WACKELDACKEL</a:t>
            </a:r>
            <a:r>
              <a:rPr lang="de-DE" sz="1800" dirty="0"/>
              <a:t> machen!)</a:t>
            </a:r>
          </a:p>
          <a:p>
            <a:pPr algn="l">
              <a:lnSpc>
                <a:spcPct val="150000"/>
              </a:lnSpc>
            </a:pPr>
            <a:r>
              <a:rPr lang="de-DE" sz="1800" b="1" dirty="0"/>
              <a:t>Ausführungen mit einem leichten Kopfnicken unterstreichen. </a:t>
            </a:r>
          </a:p>
          <a:p>
            <a:pPr algn="l">
              <a:lnSpc>
                <a:spcPct val="150000"/>
              </a:lnSpc>
            </a:pPr>
            <a:r>
              <a:rPr lang="de-DE" sz="1800" dirty="0"/>
              <a:t>Wenn der Zuschauer bei Ihnen ist, wird er unbewusst das Kopfnicken übernehmen und dadurch die Moderation als überzeugender empfinden. </a:t>
            </a:r>
          </a:p>
          <a:p>
            <a:pPr algn="l">
              <a:lnSpc>
                <a:spcPct val="150000"/>
              </a:lnSpc>
            </a:pPr>
            <a:endParaRPr lang="de-DE" sz="1800" dirty="0"/>
          </a:p>
          <a:p>
            <a:pPr algn="l">
              <a:lnSpc>
                <a:spcPct val="150000"/>
              </a:lnSpc>
            </a:pPr>
            <a:r>
              <a:rPr lang="de-DE" sz="1800" dirty="0"/>
              <a:t>(CARPENTER – Effekt / Alle Affen machen nach………) </a:t>
            </a:r>
          </a:p>
          <a:p>
            <a:pPr algn="l">
              <a:lnSpc>
                <a:spcPct val="150000"/>
              </a:lnSpc>
            </a:pPr>
            <a:endParaRPr lang="de-DE" sz="1800" dirty="0"/>
          </a:p>
          <a:p>
            <a:pPr algn="l"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45389" y="6280030"/>
            <a:ext cx="106363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/>
              <a:t>Susanne Schwab, Modul Moderation und Präsentation, POWER POINT Präsentation zum Thema: Vortrags – und Präsentationstechnik,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28971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872" y="1000663"/>
            <a:ext cx="10337608" cy="516722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de-DE" sz="2600" b="1" dirty="0"/>
              <a:t>BITTE LÄCHELN – GEMEINSAM!</a:t>
            </a:r>
          </a:p>
          <a:p>
            <a:pPr algn="l">
              <a:lnSpc>
                <a:spcPct val="150000"/>
              </a:lnSpc>
            </a:pPr>
            <a:endParaRPr lang="de-DE" sz="1600" dirty="0"/>
          </a:p>
          <a:p>
            <a:pPr algn="l">
              <a:lnSpc>
                <a:spcPct val="150000"/>
              </a:lnSpc>
            </a:pPr>
            <a:r>
              <a:rPr lang="de-DE" sz="1600" dirty="0"/>
              <a:t>Ein Tag ohne Lächeln ist ein verlorener Tag</a:t>
            </a:r>
          </a:p>
          <a:p>
            <a:pPr algn="l">
              <a:lnSpc>
                <a:spcPct val="150000"/>
              </a:lnSpc>
            </a:pPr>
            <a:r>
              <a:rPr lang="de-DE" sz="1600" dirty="0"/>
              <a:t>Faustregel:</a:t>
            </a:r>
          </a:p>
          <a:p>
            <a:pPr algn="l">
              <a:lnSpc>
                <a:spcPct val="150000"/>
              </a:lnSpc>
            </a:pPr>
            <a:r>
              <a:rPr lang="de-DE" sz="1800" b="1" dirty="0"/>
              <a:t>YOUR FACE MAKES YOUR VOICE</a:t>
            </a:r>
            <a:br>
              <a:rPr lang="de-DE" sz="1600" dirty="0"/>
            </a:br>
            <a:r>
              <a:rPr lang="de-DE" sz="1600" dirty="0"/>
              <a:t>Wissenschaftliche Erkenntnisse und die Aussagen vieler </a:t>
            </a:r>
          </a:p>
          <a:p>
            <a:pPr algn="l">
              <a:lnSpc>
                <a:spcPct val="150000"/>
              </a:lnSpc>
            </a:pPr>
            <a:r>
              <a:rPr lang="de-DE" sz="1600" dirty="0"/>
              <a:t>Anwender der </a:t>
            </a:r>
            <a:r>
              <a:rPr lang="de-DE" sz="1600" dirty="0" err="1"/>
              <a:t>Lächel</a:t>
            </a:r>
            <a:r>
              <a:rPr lang="de-DE" sz="1600" dirty="0"/>
              <a:t> - Methode veranlassen dazu, die Faustregel in ihrer Bedeutung wesentlich zu erweitern:</a:t>
            </a:r>
          </a:p>
          <a:p>
            <a:pPr algn="l">
              <a:lnSpc>
                <a:spcPct val="150000"/>
              </a:lnSpc>
            </a:pPr>
            <a:r>
              <a:rPr lang="de-DE" sz="1800" b="1" dirty="0"/>
              <a:t>YOUR FACE MAKES YOUR HUMOUR</a:t>
            </a:r>
          </a:p>
          <a:p>
            <a:pPr algn="l">
              <a:lnSpc>
                <a:spcPct val="150000"/>
              </a:lnSpc>
            </a:pPr>
            <a:r>
              <a:rPr lang="de-DE" sz="1600" dirty="0"/>
              <a:t>Gesicht formt die Stimmung.</a:t>
            </a:r>
          </a:p>
          <a:p>
            <a:pPr algn="l">
              <a:lnSpc>
                <a:spcPct val="150000"/>
              </a:lnSpc>
            </a:pPr>
            <a:r>
              <a:rPr lang="de-DE" sz="1600" dirty="0"/>
              <a:t>Beim Lächeln beanspruchen und bewegen Sie bestimmte Muskelgruppen in Ihrem Gesicht.</a:t>
            </a:r>
          </a:p>
          <a:p>
            <a:pPr algn="l">
              <a:lnSpc>
                <a:spcPct val="150000"/>
              </a:lnSpc>
            </a:pPr>
            <a:r>
              <a:rPr lang="de-DE" sz="1600" dirty="0"/>
              <a:t>Dies können Sie jetzt ohne Probleme an sich selbst erfühlen. </a:t>
            </a:r>
          </a:p>
          <a:p>
            <a:pPr algn="l">
              <a:lnSpc>
                <a:spcPct val="150000"/>
              </a:lnSpc>
            </a:pPr>
            <a:r>
              <a:rPr lang="de-DE" sz="1600" dirty="0"/>
              <a:t>Ziehen Sie bitte Ihre Mundwinkel bewusst nach oben. </a:t>
            </a:r>
          </a:p>
          <a:p>
            <a:pPr algn="l">
              <a:lnSpc>
                <a:spcPct val="150000"/>
              </a:lnSpc>
            </a:pPr>
            <a:r>
              <a:rPr lang="de-DE" sz="1600" dirty="0"/>
              <a:t>Haben Sie gespürt, dass und wie Ihre Muskelgruppen beansprucht werden?</a:t>
            </a:r>
          </a:p>
          <a:p>
            <a:pPr algn="l">
              <a:lnSpc>
                <a:spcPct val="150000"/>
              </a:lnSpc>
            </a:pPr>
            <a:endParaRPr lang="de-DE" sz="1600" dirty="0"/>
          </a:p>
          <a:p>
            <a:pPr algn="l"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10883" y="6340415"/>
            <a:ext cx="10670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/>
              <a:t>Susanne Schwab, Modul Moderation und Präsentation, POWER POINT Präsentation zum Thema: Vortrags – und Präsentationstechnik, November 2016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66769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872" y="1000663"/>
            <a:ext cx="10337608" cy="51672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b="1" dirty="0"/>
              <a:t>BITTE LÄCHELN!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4" name="Inhaltsplatzhalt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13" y="2586843"/>
            <a:ext cx="5174763" cy="352866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62642" y="6357668"/>
            <a:ext cx="106191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/>
              <a:t>Susanne Schwab, Modul Moderation und Präsentation, POWER POINT Präsentation zum Thema: Vortrags – und Präsentationstechnik, November 2016</a:t>
            </a:r>
            <a:endParaRPr lang="de-DE" sz="11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04" y="982329"/>
            <a:ext cx="3412446" cy="50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7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872" y="767751"/>
            <a:ext cx="10337608" cy="54001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/>
              <a:t>CARPENTER – Effekt </a:t>
            </a:r>
          </a:p>
          <a:p>
            <a:pPr algn="l">
              <a:lnSpc>
                <a:spcPct val="150000"/>
              </a:lnSpc>
            </a:pPr>
            <a:r>
              <a:rPr lang="de-DE" sz="1200" dirty="0"/>
              <a:t>Als Carpenter-Effekt (oder ideomotorischer Effekt) wird das Phänomen bezeichnet, </a:t>
            </a:r>
          </a:p>
          <a:p>
            <a:pPr algn="l">
              <a:lnSpc>
                <a:spcPct val="150000"/>
              </a:lnSpc>
            </a:pPr>
            <a:r>
              <a:rPr lang="de-DE" sz="1200" dirty="0"/>
              <a:t>dass </a:t>
            </a:r>
            <a:r>
              <a:rPr lang="de-DE" sz="1200" b="1" dirty="0"/>
              <a:t>das Sehen einer bestimmten Bewegung </a:t>
            </a:r>
            <a:r>
              <a:rPr lang="de-DE" sz="1200" dirty="0"/>
              <a:t>sowie – in schwächerem Maße – </a:t>
            </a:r>
          </a:p>
          <a:p>
            <a:pPr algn="l">
              <a:lnSpc>
                <a:spcPct val="150000"/>
              </a:lnSpc>
            </a:pPr>
            <a:r>
              <a:rPr lang="de-DE" sz="1200" b="1" dirty="0"/>
              <a:t>das Denken an eine bestimmte Bewegung die Tendenz zur Ausführung ebendieser Bewegung auslöst.</a:t>
            </a:r>
          </a:p>
          <a:p>
            <a:pPr algn="l">
              <a:lnSpc>
                <a:spcPct val="150000"/>
              </a:lnSpc>
            </a:pPr>
            <a:r>
              <a:rPr lang="de-DE" sz="1200" dirty="0"/>
              <a:t>Der englische Naturwissenschaftler </a:t>
            </a:r>
            <a:r>
              <a:rPr lang="de-DE" sz="1200" b="1" dirty="0"/>
              <a:t>William Benjamin Carpenter </a:t>
            </a:r>
          </a:p>
          <a:p>
            <a:pPr algn="l">
              <a:lnSpc>
                <a:spcPct val="150000"/>
              </a:lnSpc>
            </a:pPr>
            <a:r>
              <a:rPr lang="de-DE" sz="1200" dirty="0"/>
              <a:t>(1813–1885) beschrieb diesen ideomotorischen Effekt zum ersten Mal 1852. </a:t>
            </a:r>
          </a:p>
          <a:p>
            <a:pPr algn="l">
              <a:lnSpc>
                <a:spcPct val="150000"/>
              </a:lnSpc>
            </a:pPr>
            <a:r>
              <a:rPr lang="de-DE" sz="1400" dirty="0"/>
              <a:t>Die Wahrnehmung eines gähnenden Menschen induziert beim Beobachter </a:t>
            </a:r>
          </a:p>
          <a:p>
            <a:pPr algn="l">
              <a:lnSpc>
                <a:spcPct val="150000"/>
              </a:lnSpc>
            </a:pPr>
            <a:r>
              <a:rPr lang="de-DE" sz="1400" dirty="0"/>
              <a:t>Ebenfalls Schläfrigkeit beziehungsweise ruft ein Gähnen hervor……….</a:t>
            </a:r>
          </a:p>
          <a:p>
            <a:pPr algn="l"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005" y="707366"/>
            <a:ext cx="1922753" cy="242092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3626964"/>
            <a:ext cx="3459192" cy="253124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808" y="3632711"/>
            <a:ext cx="1795749" cy="253517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020" y="3629837"/>
            <a:ext cx="3776738" cy="254092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55609" y="6167887"/>
            <a:ext cx="108261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1100" dirty="0"/>
          </a:p>
          <a:p>
            <a:pPr algn="ctr"/>
            <a:r>
              <a:rPr lang="de-DE" sz="1100" dirty="0"/>
              <a:t>Susanne Schwab, Modul Moderation und Präsentation, POWER POINT Präsentation zum Thema: Vortrags – und Präsentationstechnik, November 2016</a:t>
            </a:r>
          </a:p>
        </p:txBody>
      </p:sp>
    </p:spTree>
    <p:extLst>
      <p:ext uri="{BB962C8B-B14F-4D97-AF65-F5344CB8AC3E}">
        <p14:creationId xmlns:p14="http://schemas.microsoft.com/office/powerpoint/2010/main" val="24192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872" y="707367"/>
            <a:ext cx="10337608" cy="5460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/>
              <a:t>CARPENTER – EFFEKT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4" name="Inhaltsplatzhalt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9" y="1466841"/>
            <a:ext cx="7073661" cy="470104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54015" y="6331789"/>
            <a:ext cx="106277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/>
              <a:t>Susanne Schwab, Modul Moderation und Präsentation, POWER POINT Präsentation zum Thema: Vortrags – und Präsentationstechnik, November 2016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76902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872" y="1000663"/>
            <a:ext cx="10337608" cy="51672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/>
              <a:t>POWER POSING - </a:t>
            </a:r>
          </a:p>
          <a:p>
            <a:pPr>
              <a:lnSpc>
                <a:spcPct val="150000"/>
              </a:lnSpc>
            </a:pPr>
            <a:r>
              <a:rPr lang="de-DE" sz="1600" dirty="0"/>
              <a:t>Die Körpersprache spielt eine wichtige Rolle im Bereich Job und Karriere</a:t>
            </a:r>
          </a:p>
          <a:p>
            <a:pPr algn="l"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2662" y="2237648"/>
            <a:ext cx="7707495" cy="393023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45389" y="6340415"/>
            <a:ext cx="106363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/>
              <a:t>Susanne Schwab, Modul Moderation und Präsentation, POWER POINT Präsentation zum Thema: Vortrags – und Präsentationstechnik, November 2016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37903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55608" y="707366"/>
            <a:ext cx="10826149" cy="539150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de-DE" sz="2900" b="1" dirty="0"/>
              <a:t>Präsentation vorbereiten</a:t>
            </a:r>
          </a:p>
          <a:p>
            <a:pPr algn="l">
              <a:lnSpc>
                <a:spcPct val="150000"/>
              </a:lnSpc>
            </a:pPr>
            <a:endParaRPr lang="de-DE" sz="2900" dirty="0"/>
          </a:p>
          <a:p>
            <a:pPr algn="l">
              <a:lnSpc>
                <a:spcPct val="170000"/>
              </a:lnSpc>
            </a:pPr>
            <a:r>
              <a:rPr lang="de-DE" sz="2600" b="1" dirty="0"/>
              <a:t>Adressatenanalyse:  </a:t>
            </a:r>
            <a:r>
              <a:rPr lang="de-DE" sz="2600" dirty="0"/>
              <a:t>			                             </a:t>
            </a:r>
          </a:p>
          <a:p>
            <a:pPr algn="l">
              <a:lnSpc>
                <a:spcPct val="170000"/>
              </a:lnSpc>
            </a:pPr>
            <a:r>
              <a:rPr lang="de-DE" sz="2600" dirty="0"/>
              <a:t>Was weiß die Zielgruppe über DAS Thema?     </a:t>
            </a:r>
          </a:p>
          <a:p>
            <a:pPr algn="l">
              <a:lnSpc>
                <a:spcPct val="170000"/>
              </a:lnSpc>
            </a:pPr>
            <a:r>
              <a:rPr lang="de-DE" sz="2600" dirty="0"/>
              <a:t>Welche </a:t>
            </a:r>
            <a:r>
              <a:rPr lang="de-DE" sz="2600" b="1" dirty="0"/>
              <a:t>Einstellung</a:t>
            </a:r>
            <a:r>
              <a:rPr lang="de-DE" sz="2600" dirty="0"/>
              <a:t> hat die Zielgruppe?					                                            </a:t>
            </a:r>
          </a:p>
          <a:p>
            <a:pPr algn="l">
              <a:lnSpc>
                <a:spcPct val="120000"/>
              </a:lnSpc>
            </a:pPr>
            <a:r>
              <a:rPr lang="de-DE" sz="2600" dirty="0"/>
              <a:t>Was </a:t>
            </a:r>
            <a:r>
              <a:rPr lang="de-DE" sz="2600" b="1" dirty="0"/>
              <a:t>erwartet</a:t>
            </a:r>
            <a:r>
              <a:rPr lang="de-DE" sz="2600" dirty="0"/>
              <a:t> die Zielgruppe?</a:t>
            </a:r>
          </a:p>
          <a:p>
            <a:pPr algn="l">
              <a:lnSpc>
                <a:spcPct val="120000"/>
              </a:lnSpc>
            </a:pPr>
            <a:r>
              <a:rPr lang="de-DE" sz="2600" dirty="0"/>
              <a:t>Was ist </a:t>
            </a:r>
            <a:r>
              <a:rPr lang="de-DE" sz="2600" b="1" dirty="0"/>
              <a:t>das Ziel des Vortrages? </a:t>
            </a:r>
            <a:r>
              <a:rPr lang="de-DE" sz="2600" dirty="0"/>
              <a:t>				    </a:t>
            </a:r>
          </a:p>
          <a:p>
            <a:pPr algn="l">
              <a:lnSpc>
                <a:spcPct val="120000"/>
              </a:lnSpc>
            </a:pPr>
            <a:r>
              <a:rPr lang="de-DE" sz="2600" dirty="0" err="1"/>
              <a:t>InformiereN</a:t>
            </a:r>
            <a:r>
              <a:rPr lang="de-DE" sz="2600" dirty="0"/>
              <a:t> / Überzeugen</a:t>
            </a:r>
          </a:p>
          <a:p>
            <a:pPr algn="l">
              <a:lnSpc>
                <a:spcPct val="120000"/>
              </a:lnSpc>
            </a:pPr>
            <a:endParaRPr lang="de-DE" sz="2600" dirty="0"/>
          </a:p>
          <a:p>
            <a:pPr algn="l">
              <a:lnSpc>
                <a:spcPct val="120000"/>
              </a:lnSpc>
            </a:pPr>
            <a:r>
              <a:rPr lang="de-DE" sz="2600" dirty="0"/>
              <a:t>Verfügbare </a:t>
            </a:r>
            <a:r>
              <a:rPr lang="de-DE" sz="2600" b="1" dirty="0"/>
              <a:t>Medien?  </a:t>
            </a:r>
            <a:r>
              <a:rPr lang="de-DE" sz="2600" dirty="0"/>
              <a:t>				               </a:t>
            </a:r>
          </a:p>
          <a:p>
            <a:pPr algn="l">
              <a:lnSpc>
                <a:spcPct val="120000"/>
              </a:lnSpc>
            </a:pPr>
            <a:r>
              <a:rPr lang="de-DE" sz="2600" dirty="0"/>
              <a:t>Möglichst audiovisueller Vortrag</a:t>
            </a:r>
          </a:p>
          <a:p>
            <a:pPr algn="l">
              <a:lnSpc>
                <a:spcPct val="120000"/>
              </a:lnSpc>
            </a:pPr>
            <a:endParaRPr lang="de-DE" sz="2600" dirty="0"/>
          </a:p>
          <a:p>
            <a:pPr algn="l">
              <a:lnSpc>
                <a:spcPct val="120000"/>
              </a:lnSpc>
            </a:pPr>
            <a:r>
              <a:rPr lang="de-DE" sz="2600" dirty="0"/>
              <a:t>Verfügbare Zeit für Vortrag und Diskussion?</a:t>
            </a:r>
          </a:p>
          <a:p>
            <a:pPr algn="l"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697" y="1849233"/>
            <a:ext cx="3333060" cy="146501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697" y="3834084"/>
            <a:ext cx="3333060" cy="159037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48906" y="6340415"/>
            <a:ext cx="105328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/>
              <a:t>Susanne Schwab, Modul Moderation und Präsentation, POWER POINT Präsentation zum Thema: Vortrags – und Präsentationstechnik, November 2016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14914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872" y="1000663"/>
            <a:ext cx="10337608" cy="516722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de-DE" sz="2600" b="1" dirty="0"/>
              <a:t>Power </a:t>
            </a:r>
            <a:r>
              <a:rPr lang="de-DE" sz="2600" b="1" dirty="0" err="1"/>
              <a:t>Posing</a:t>
            </a:r>
            <a:r>
              <a:rPr lang="de-DE" sz="2600" b="1" dirty="0"/>
              <a:t>: Eine Frage der Haltung </a:t>
            </a:r>
          </a:p>
          <a:p>
            <a:pPr algn="l">
              <a:lnSpc>
                <a:spcPct val="150000"/>
              </a:lnSpc>
            </a:pPr>
            <a:endParaRPr lang="de-DE" sz="1600" dirty="0"/>
          </a:p>
          <a:p>
            <a:pPr algn="l">
              <a:lnSpc>
                <a:spcPct val="150000"/>
              </a:lnSpc>
            </a:pPr>
            <a:r>
              <a:rPr lang="de-DE" sz="1600" b="1" dirty="0"/>
              <a:t>Gerade und aufrechte Körperhaltung. Wichtig bei Gesprächsführung und Präsentationen.</a:t>
            </a:r>
          </a:p>
          <a:p>
            <a:pPr algn="l">
              <a:lnSpc>
                <a:spcPct val="150000"/>
              </a:lnSpc>
            </a:pPr>
            <a:r>
              <a:rPr lang="de-DE" sz="1600" dirty="0"/>
              <a:t>Über die Positionierung von Kopf, Armen und Beinen kommunizieren wir ebenso, wie mit Worten und unserer Mimik.</a:t>
            </a:r>
          </a:p>
          <a:p>
            <a:pPr algn="l">
              <a:lnSpc>
                <a:spcPct val="150000"/>
              </a:lnSpc>
            </a:pPr>
            <a:r>
              <a:rPr lang="de-DE" sz="1600" dirty="0"/>
              <a:t>Achtsam mit der eigenen Haltung auseinander setzen. Körperhaltung hat weitreichende Auswirkungen auf unser Leben. </a:t>
            </a:r>
            <a:r>
              <a:rPr lang="de-DE" sz="1600" b="1" dirty="0"/>
              <a:t>Haltung kann eigene Körperchemie beeinflussen. </a:t>
            </a:r>
          </a:p>
          <a:p>
            <a:pPr algn="l">
              <a:lnSpc>
                <a:spcPct val="150000"/>
              </a:lnSpc>
            </a:pPr>
            <a:r>
              <a:rPr lang="de-DE" sz="1600" dirty="0"/>
              <a:t>Balance der Hormone Testosteron und Cortisol kann man durch die Einnahme bestimmter Posen optimieren. </a:t>
            </a:r>
          </a:p>
          <a:p>
            <a:pPr algn="l">
              <a:lnSpc>
                <a:spcPct val="150000"/>
              </a:lnSpc>
            </a:pPr>
            <a:r>
              <a:rPr lang="de-DE" sz="1600" dirty="0"/>
              <a:t>Zwei Minuten in einer Power Pose genügen, um hormonelle Veränderungen herbeizuführen, als auch </a:t>
            </a:r>
            <a:r>
              <a:rPr lang="de-DE" sz="1600" b="1" dirty="0"/>
              <a:t>Selbstbewusstsein und Risikobereitschaft zu erhöhen.</a:t>
            </a:r>
          </a:p>
          <a:p>
            <a:pPr algn="l">
              <a:lnSpc>
                <a:spcPct val="150000"/>
              </a:lnSpc>
            </a:pPr>
            <a:r>
              <a:rPr lang="de-DE" sz="1600" dirty="0"/>
              <a:t> 42 männliche und weibliche Versuchspersonen  / »High-Power-Pose« Gruppe – haben Für jeweils eine Minute </a:t>
            </a:r>
            <a:r>
              <a:rPr lang="de-DE" sz="1600" b="1" dirty="0"/>
              <a:t>dominante, selbstsichere Posen </a:t>
            </a:r>
            <a:r>
              <a:rPr lang="de-DE" sz="1600" dirty="0"/>
              <a:t>eingenommen. </a:t>
            </a:r>
          </a:p>
          <a:p>
            <a:pPr algn="l">
              <a:lnSpc>
                <a:spcPct val="150000"/>
              </a:lnSpc>
            </a:pPr>
            <a:r>
              <a:rPr lang="de-DE" sz="1600" dirty="0"/>
              <a:t>Personen in der anderen Gruppe eine Minute in </a:t>
            </a:r>
            <a:r>
              <a:rPr lang="de-DE" sz="1600" b="1" dirty="0"/>
              <a:t>defensiven Haltungen </a:t>
            </a:r>
            <a:r>
              <a:rPr lang="de-DE" sz="1600" dirty="0"/>
              <a:t>zu. </a:t>
            </a:r>
          </a:p>
          <a:p>
            <a:pPr algn="l">
              <a:lnSpc>
                <a:spcPct val="150000"/>
              </a:lnSpc>
            </a:pPr>
            <a:r>
              <a:rPr lang="de-DE" sz="1600" dirty="0"/>
              <a:t>Die Personen wussten dabei nicht, worum es in der Studie ging.</a:t>
            </a:r>
          </a:p>
          <a:p>
            <a:pPr algn="l">
              <a:lnSpc>
                <a:spcPct val="150000"/>
              </a:lnSpc>
            </a:pPr>
            <a:endParaRPr lang="de-DE" sz="1600" dirty="0"/>
          </a:p>
          <a:p>
            <a:pPr algn="l"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55607" y="6167885"/>
            <a:ext cx="10912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1100" dirty="0"/>
          </a:p>
          <a:p>
            <a:pPr algn="ctr"/>
            <a:r>
              <a:rPr lang="de-DE" sz="1100" dirty="0"/>
              <a:t>Susanne Schwab, Modul Moderation und Präsentation, POWER POINT Präsentation zum Thema: Vortrags – und Präsentationstechnik, November 2016</a:t>
            </a:r>
          </a:p>
        </p:txBody>
      </p:sp>
    </p:spTree>
    <p:extLst>
      <p:ext uri="{BB962C8B-B14F-4D97-AF65-F5344CB8AC3E}">
        <p14:creationId xmlns:p14="http://schemas.microsoft.com/office/powerpoint/2010/main" val="163816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872" y="1000663"/>
            <a:ext cx="10337608" cy="516722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de-DE" sz="3600" b="1" dirty="0"/>
              <a:t>Power </a:t>
            </a:r>
            <a:r>
              <a:rPr lang="de-DE" sz="3600" b="1" dirty="0" err="1"/>
              <a:t>Posing</a:t>
            </a:r>
            <a:r>
              <a:rPr lang="de-DE" sz="3600" b="1" dirty="0"/>
              <a:t>: Eine Frage der Haltung </a:t>
            </a:r>
          </a:p>
          <a:p>
            <a:pPr algn="l"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r>
              <a:rPr lang="de-DE" b="1" dirty="0"/>
              <a:t>ERGEBNIS:</a:t>
            </a:r>
          </a:p>
          <a:p>
            <a:pPr algn="l">
              <a:lnSpc>
                <a:spcPct val="150000"/>
              </a:lnSpc>
            </a:pPr>
            <a:r>
              <a:rPr lang="de-DE" dirty="0"/>
              <a:t>Teilnehmer der High-Power Gruppe deutlich mutiger als die Low-Power Kandidaten. </a:t>
            </a:r>
          </a:p>
          <a:p>
            <a:pPr algn="l">
              <a:lnSpc>
                <a:spcPct val="150000"/>
              </a:lnSpc>
            </a:pPr>
            <a:r>
              <a:rPr lang="de-DE" b="1" dirty="0"/>
              <a:t>Befragung:</a:t>
            </a:r>
          </a:p>
          <a:p>
            <a:pPr algn="l">
              <a:lnSpc>
                <a:spcPct val="150000"/>
              </a:lnSpc>
            </a:pPr>
            <a:r>
              <a:rPr lang="de-DE" dirty="0"/>
              <a:t>High-Power Versuchspersonen waren optimistischer und kraftvoller als die Teilnehmer der anderen Gruppe.</a:t>
            </a:r>
          </a:p>
          <a:p>
            <a:pPr algn="l">
              <a:lnSpc>
                <a:spcPct val="150000"/>
              </a:lnSpc>
            </a:pPr>
            <a:r>
              <a:rPr lang="de-DE" b="1" dirty="0"/>
              <a:t>Speicheltest / Hormonspiegel der Probanden: </a:t>
            </a:r>
          </a:p>
          <a:p>
            <a:pPr algn="l">
              <a:lnSpc>
                <a:spcPct val="150000"/>
              </a:lnSpc>
            </a:pPr>
            <a:r>
              <a:rPr lang="de-DE" dirty="0"/>
              <a:t>Die High-Power Teilnehmer hatten einen um 19 Prozent erhöhten Testosteronspiegel, </a:t>
            </a:r>
          </a:p>
          <a:p>
            <a:pPr algn="l">
              <a:lnSpc>
                <a:spcPct val="150000"/>
              </a:lnSpc>
            </a:pPr>
            <a:r>
              <a:rPr lang="de-DE" dirty="0"/>
              <a:t>sowie einen um 25 Prozent verringerten Cortisol-Wert.</a:t>
            </a:r>
          </a:p>
          <a:p>
            <a:pPr algn="l">
              <a:lnSpc>
                <a:spcPct val="150000"/>
              </a:lnSpc>
            </a:pPr>
            <a:r>
              <a:rPr lang="de-DE" dirty="0"/>
              <a:t>Bei der anderen Gruppe war Testosteron um 10 Prozent abgefallen und das Cortisol um 17 Prozent angestiegen. </a:t>
            </a:r>
          </a:p>
          <a:p>
            <a:pPr algn="l">
              <a:lnSpc>
                <a:spcPct val="150000"/>
              </a:lnSpc>
            </a:pPr>
            <a:r>
              <a:rPr lang="de-DE" dirty="0"/>
              <a:t>Verschiebung dieser Verhältnisse für jeden interessant, der seine Leistungsfähigkeit optimieren möchte.</a:t>
            </a:r>
          </a:p>
          <a:p>
            <a:pPr algn="l">
              <a:lnSpc>
                <a:spcPct val="150000"/>
              </a:lnSpc>
            </a:pPr>
            <a:r>
              <a:rPr lang="de-DE" b="1" dirty="0"/>
              <a:t>Erfolg durch Posen?</a:t>
            </a:r>
          </a:p>
          <a:p>
            <a:pPr algn="l">
              <a:lnSpc>
                <a:spcPct val="150000"/>
              </a:lnSpc>
            </a:pPr>
            <a:r>
              <a:rPr lang="de-DE" b="1" dirty="0"/>
              <a:t>JA! Power-Posen bereits </a:t>
            </a:r>
            <a:r>
              <a:rPr lang="de-DE" b="1" u="sng" dirty="0"/>
              <a:t>vor </a:t>
            </a:r>
            <a:r>
              <a:rPr lang="de-DE" b="1" dirty="0"/>
              <a:t>wichtigen Ereignissen </a:t>
            </a:r>
            <a:r>
              <a:rPr lang="de-DE" b="1" dirty="0" err="1"/>
              <a:t>eiNnehmen</a:t>
            </a:r>
            <a:r>
              <a:rPr lang="de-DE" b="1" dirty="0"/>
              <a:t>, zu Hause trainieren.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55608" y="6167886"/>
            <a:ext cx="10938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1100" dirty="0"/>
          </a:p>
          <a:p>
            <a:pPr algn="ctr"/>
            <a:r>
              <a:rPr lang="de-DE" sz="1100" dirty="0"/>
              <a:t>Susanne Schwab, Modul Moderation und Präsentation, POWER POINT Präsentation zum Thema: Vortrags – und Präsentationstechnik,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7222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872" y="707367"/>
            <a:ext cx="10337608" cy="5460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1800" b="1" dirty="0"/>
              <a:t>KÖRPERSPRACHE / SPRECHEN – WAS FÄLLT UNS HIERZU EIN?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4" name="Inhaltsplatzhalt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264" y="1578634"/>
            <a:ext cx="7867291" cy="458925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10883" y="6297283"/>
            <a:ext cx="10670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/>
              <a:t>Susanne Schwab, Modul Moderation und Präsentation, POWER POINT Präsentation zum Thema: Vortrags – und Präsentationstechnik, November 2016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77341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872" y="1000663"/>
            <a:ext cx="10337608" cy="516722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de-DE" sz="2200" b="1" dirty="0"/>
              <a:t>SPRACHE</a:t>
            </a:r>
            <a:r>
              <a:rPr lang="de-DE" dirty="0"/>
              <a:t> </a:t>
            </a:r>
          </a:p>
          <a:p>
            <a:pPr algn="l">
              <a:lnSpc>
                <a:spcPct val="150000"/>
              </a:lnSpc>
            </a:pPr>
            <a:r>
              <a:rPr lang="de-DE" sz="1600" dirty="0"/>
              <a:t>Hauptziel ist Verständlichkeit</a:t>
            </a:r>
          </a:p>
          <a:p>
            <a:pPr algn="l">
              <a:lnSpc>
                <a:spcPct val="150000"/>
              </a:lnSpc>
            </a:pPr>
            <a:endParaRPr lang="de-DE" sz="1600" dirty="0"/>
          </a:p>
          <a:p>
            <a:pPr algn="l">
              <a:lnSpc>
                <a:spcPct val="150000"/>
              </a:lnSpc>
            </a:pPr>
            <a:r>
              <a:rPr lang="de-DE" sz="1600" dirty="0"/>
              <a:t>Verständlichkeit durch:</a:t>
            </a:r>
          </a:p>
          <a:p>
            <a:pPr algn="l">
              <a:lnSpc>
                <a:spcPct val="150000"/>
              </a:lnSpc>
            </a:pPr>
            <a:endParaRPr lang="de-DE" sz="1600" dirty="0"/>
          </a:p>
          <a:p>
            <a:pPr algn="l">
              <a:lnSpc>
                <a:spcPct val="150000"/>
              </a:lnSpc>
            </a:pPr>
            <a:r>
              <a:rPr lang="de-DE" sz="1600" dirty="0"/>
              <a:t>Klare Aussprache</a:t>
            </a:r>
          </a:p>
          <a:p>
            <a:pPr algn="l">
              <a:lnSpc>
                <a:spcPct val="150000"/>
              </a:lnSpc>
            </a:pPr>
            <a:endParaRPr lang="de-DE" sz="1600" dirty="0"/>
          </a:p>
          <a:p>
            <a:pPr algn="l">
              <a:lnSpc>
                <a:spcPct val="150000"/>
              </a:lnSpc>
            </a:pPr>
            <a:r>
              <a:rPr lang="de-DE" sz="1600" dirty="0"/>
              <a:t>angemessene Lautstärke</a:t>
            </a:r>
          </a:p>
          <a:p>
            <a:pPr algn="l">
              <a:lnSpc>
                <a:spcPct val="150000"/>
              </a:lnSpc>
            </a:pPr>
            <a:r>
              <a:rPr lang="de-DE" sz="1600" dirty="0"/>
              <a:t>kurze Sätze</a:t>
            </a:r>
          </a:p>
          <a:p>
            <a:pPr algn="l">
              <a:lnSpc>
                <a:spcPct val="150000"/>
              </a:lnSpc>
            </a:pPr>
            <a:r>
              <a:rPr lang="de-DE" sz="1600" dirty="0"/>
              <a:t>inhaltlich verständlich (für Zielgruppe)</a:t>
            </a:r>
          </a:p>
          <a:p>
            <a:pPr algn="l">
              <a:lnSpc>
                <a:spcPct val="150000"/>
              </a:lnSpc>
            </a:pPr>
            <a:endParaRPr lang="de-DE" sz="1600" dirty="0"/>
          </a:p>
          <a:p>
            <a:pPr algn="l">
              <a:lnSpc>
                <a:spcPct val="150000"/>
              </a:lnSpc>
            </a:pPr>
            <a:r>
              <a:rPr lang="de-DE" sz="1600" dirty="0"/>
              <a:t>Artikulation, Modulation</a:t>
            </a:r>
          </a:p>
          <a:p>
            <a:pPr algn="l">
              <a:lnSpc>
                <a:spcPct val="150000"/>
              </a:lnSpc>
            </a:pPr>
            <a:endParaRPr lang="de-DE" sz="1600" dirty="0"/>
          </a:p>
          <a:p>
            <a:pPr algn="l">
              <a:lnSpc>
                <a:spcPct val="150000"/>
              </a:lnSpc>
            </a:pPr>
            <a:r>
              <a:rPr lang="de-DE" sz="1600" dirty="0"/>
              <a:t>dynamisch, abwechslungsreich</a:t>
            </a:r>
          </a:p>
          <a:p>
            <a:pPr algn="l">
              <a:lnSpc>
                <a:spcPct val="150000"/>
              </a:lnSpc>
            </a:pPr>
            <a:r>
              <a:rPr lang="de-DE" sz="1600" dirty="0"/>
              <a:t>angemessene Geschwindigkeit</a:t>
            </a:r>
          </a:p>
          <a:p>
            <a:pPr algn="l">
              <a:lnSpc>
                <a:spcPct val="150000"/>
              </a:lnSpc>
            </a:pPr>
            <a:endParaRPr lang="de-DE" sz="1600" dirty="0"/>
          </a:p>
          <a:p>
            <a:pPr algn="l"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909" y="2320814"/>
            <a:ext cx="5514551" cy="35624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19509" y="6400800"/>
            <a:ext cx="106622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/>
              <a:t>Susanne Schwab, Modul Moderation und Präsentation, POWER POINT Präsentation zum Thema: Vortrags – und Präsentationstechnik, November 2016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11234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872" y="1000663"/>
            <a:ext cx="10337608" cy="51672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b="1" dirty="0"/>
              <a:t>WIEDERHOLUNGEN SIND MÄCHTIG!</a:t>
            </a:r>
          </a:p>
          <a:p>
            <a:pPr algn="l">
              <a:lnSpc>
                <a:spcPct val="150000"/>
              </a:lnSpc>
            </a:pPr>
            <a:r>
              <a:rPr lang="de-DE" sz="1600" dirty="0"/>
              <a:t>Studie der Psychologen Floyd </a:t>
            </a:r>
            <a:r>
              <a:rPr lang="de-DE" sz="1600" dirty="0" err="1"/>
              <a:t>Allport</a:t>
            </a:r>
            <a:r>
              <a:rPr lang="de-DE" sz="1600" dirty="0"/>
              <a:t> und Milton </a:t>
            </a:r>
            <a:r>
              <a:rPr lang="de-DE" sz="1600" dirty="0" err="1"/>
              <a:t>Lepkin</a:t>
            </a:r>
            <a:r>
              <a:rPr lang="de-DE" sz="1600" dirty="0"/>
              <a:t> von 1945:</a:t>
            </a:r>
          </a:p>
          <a:p>
            <a:pPr algn="l">
              <a:lnSpc>
                <a:spcPct val="150000"/>
              </a:lnSpc>
            </a:pPr>
            <a:r>
              <a:rPr lang="de-DE" sz="1600" dirty="0"/>
              <a:t>Die beiden fanden heraus, dass Menschen falscher Kriegspropaganda mehr Glauben schenkten, je öfter sie diese hörten. </a:t>
            </a:r>
          </a:p>
          <a:p>
            <a:pPr algn="l">
              <a:lnSpc>
                <a:spcPct val="150000"/>
              </a:lnSpc>
            </a:pPr>
            <a:r>
              <a:rPr lang="de-DE" sz="1600" dirty="0"/>
              <a:t>= Heißt:</a:t>
            </a:r>
          </a:p>
          <a:p>
            <a:pPr algn="l">
              <a:lnSpc>
                <a:spcPct val="150000"/>
              </a:lnSpc>
            </a:pPr>
            <a:r>
              <a:rPr lang="de-DE" sz="1600" b="1" dirty="0"/>
              <a:t>Wiederholungen sind mächtig!</a:t>
            </a:r>
          </a:p>
          <a:p>
            <a:pPr algn="l">
              <a:lnSpc>
                <a:spcPct val="150000"/>
              </a:lnSpc>
            </a:pPr>
            <a:r>
              <a:rPr lang="de-DE" sz="1600" dirty="0"/>
              <a:t>Das Prinzip der urbanen Legenden: </a:t>
            </a:r>
          </a:p>
          <a:p>
            <a:pPr algn="l">
              <a:lnSpc>
                <a:spcPct val="150000"/>
              </a:lnSpc>
            </a:pPr>
            <a:r>
              <a:rPr lang="de-DE" sz="1600" dirty="0"/>
              <a:t>Man muss den Leuten etwas oft vermitteln, dann glauben sie es.</a:t>
            </a:r>
          </a:p>
          <a:p>
            <a:pPr algn="l">
              <a:lnSpc>
                <a:spcPct val="150000"/>
              </a:lnSpc>
            </a:pPr>
            <a:r>
              <a:rPr lang="de-DE" sz="1600" b="1" dirty="0"/>
              <a:t>( Beispiel  WERBUNG ! )</a:t>
            </a:r>
          </a:p>
          <a:p>
            <a:pPr algn="l">
              <a:lnSpc>
                <a:spcPct val="150000"/>
              </a:lnSpc>
            </a:pPr>
            <a:r>
              <a:rPr lang="de-DE" sz="1600" dirty="0"/>
              <a:t>Je öfter Sie also betonen, etwas nicht zu tun oder zu wollen, </a:t>
            </a:r>
          </a:p>
          <a:p>
            <a:pPr algn="l">
              <a:lnSpc>
                <a:spcPct val="150000"/>
              </a:lnSpc>
            </a:pPr>
            <a:r>
              <a:rPr lang="de-DE" sz="1600" dirty="0"/>
              <a:t>desto mehr merken sich die Leute genau jene Botschaft.</a:t>
            </a:r>
          </a:p>
          <a:p>
            <a:pPr algn="l">
              <a:lnSpc>
                <a:spcPct val="150000"/>
              </a:lnSpc>
            </a:pPr>
            <a:r>
              <a:rPr lang="de-DE" sz="1600" dirty="0"/>
              <a:t>Und umgekehrt!</a:t>
            </a:r>
          </a:p>
          <a:p>
            <a:pPr algn="l">
              <a:lnSpc>
                <a:spcPct val="150000"/>
              </a:lnSpc>
            </a:pPr>
            <a:endParaRPr lang="de-DE" sz="1600" dirty="0"/>
          </a:p>
          <a:p>
            <a:pPr algn="l"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4" name="Inhaltsplatzhalt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358" y="2907102"/>
            <a:ext cx="3200400" cy="326078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91707" y="6167885"/>
            <a:ext cx="10990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1100" dirty="0"/>
          </a:p>
          <a:p>
            <a:pPr algn="ctr"/>
            <a:r>
              <a:rPr lang="de-DE" sz="1100" dirty="0"/>
              <a:t>Susanne Schwab, Modul Moderation und Präsentation, POWER POINT Präsentation zum Thema: Vortrags – und Präsentationstechnik, November 2016</a:t>
            </a:r>
          </a:p>
        </p:txBody>
      </p:sp>
    </p:spTree>
    <p:extLst>
      <p:ext uri="{BB962C8B-B14F-4D97-AF65-F5344CB8AC3E}">
        <p14:creationId xmlns:p14="http://schemas.microsoft.com/office/powerpoint/2010/main" val="212015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872" y="1000663"/>
            <a:ext cx="10337608" cy="51672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/>
              <a:t>WERBUNG – WIEDERHOLUNGEN SIND MÄCHTIG! </a:t>
            </a:r>
          </a:p>
          <a:p>
            <a:pPr>
              <a:lnSpc>
                <a:spcPct val="150000"/>
              </a:lnSpc>
            </a:pPr>
            <a:r>
              <a:rPr lang="de-DE" sz="1600" b="1" dirty="0"/>
              <a:t>TALKRUNDE:  WELCHE WERBUNG GEFÄLLT IHNEN UND WARUM? WAS MACHT GUTE WERBUNG AUS? </a:t>
            </a:r>
          </a:p>
          <a:p>
            <a:pPr algn="l">
              <a:lnSpc>
                <a:spcPct val="150000"/>
              </a:lnSpc>
            </a:pPr>
            <a:endParaRPr lang="de-DE" sz="1600" dirty="0"/>
          </a:p>
          <a:p>
            <a:pPr algn="l"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5" name="Inhaltsplatzhalter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372" y="2438481"/>
            <a:ext cx="7856607" cy="372940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41872" y="6366294"/>
            <a:ext cx="10739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/>
              <a:t>Susanne Schwab, Modul Moderation und Präsentation, POWER POINT Präsentation zum Thema: Vortrags – und Präsentationstechnik, November 2016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7836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872" y="1000663"/>
            <a:ext cx="10337608" cy="5167223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50000"/>
              </a:lnSpc>
            </a:pPr>
            <a:r>
              <a:rPr lang="de-DE" sz="2600" b="1" dirty="0"/>
              <a:t>KEINE VERNEINUNGEN / SAGEN SIE NICHT: 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r>
              <a:rPr lang="de-DE" sz="1800" dirty="0"/>
              <a:t>"Ich möchte ja nicht unhöflich erscheinen, aber...„</a:t>
            </a:r>
          </a:p>
          <a:p>
            <a:pPr algn="l">
              <a:lnSpc>
                <a:spcPct val="150000"/>
              </a:lnSpc>
            </a:pPr>
            <a:endParaRPr lang="de-DE" sz="1800" dirty="0"/>
          </a:p>
          <a:p>
            <a:pPr algn="l">
              <a:lnSpc>
                <a:spcPct val="150000"/>
              </a:lnSpc>
            </a:pPr>
            <a:r>
              <a:rPr lang="de-DE" sz="1800" dirty="0"/>
              <a:t>"Ich will mich nicht beschweren, aber...„</a:t>
            </a:r>
          </a:p>
          <a:p>
            <a:pPr algn="l">
              <a:lnSpc>
                <a:spcPct val="150000"/>
              </a:lnSpc>
            </a:pPr>
            <a:endParaRPr lang="de-DE" sz="1800" dirty="0"/>
          </a:p>
          <a:p>
            <a:pPr algn="l">
              <a:lnSpc>
                <a:spcPct val="150000"/>
              </a:lnSpc>
            </a:pPr>
            <a:r>
              <a:rPr lang="de-DE" sz="1800" dirty="0"/>
              <a:t>"Ich möchte Euch das Projekt ja nicht versauen, aber...„</a:t>
            </a:r>
          </a:p>
          <a:p>
            <a:pPr algn="l">
              <a:lnSpc>
                <a:spcPct val="150000"/>
              </a:lnSpc>
            </a:pPr>
            <a:endParaRPr lang="de-DE" sz="1800" dirty="0"/>
          </a:p>
          <a:p>
            <a:pPr algn="l">
              <a:lnSpc>
                <a:spcPct val="150000"/>
              </a:lnSpc>
            </a:pPr>
            <a:r>
              <a:rPr lang="de-DE" sz="1800" dirty="0"/>
              <a:t>"Ich will Dir deine Idee nicht kaputt reden, aber...„</a:t>
            </a:r>
          </a:p>
          <a:p>
            <a:pPr algn="l">
              <a:lnSpc>
                <a:spcPct val="150000"/>
              </a:lnSpc>
            </a:pPr>
            <a:endParaRPr lang="de-DE" sz="1800" dirty="0"/>
          </a:p>
          <a:p>
            <a:pPr algn="l">
              <a:lnSpc>
                <a:spcPct val="150000"/>
              </a:lnSpc>
            </a:pPr>
            <a:r>
              <a:rPr lang="de-DE" sz="1800" b="1" dirty="0"/>
              <a:t>All diese Versuche führen exakt zu dem, </a:t>
            </a:r>
          </a:p>
          <a:p>
            <a:pPr algn="l">
              <a:lnSpc>
                <a:spcPct val="150000"/>
              </a:lnSpc>
            </a:pPr>
            <a:r>
              <a:rPr lang="de-DE" sz="1800" b="1" dirty="0"/>
              <a:t>was Sie eigentlich vermeiden wollen.</a:t>
            </a:r>
          </a:p>
          <a:p>
            <a:pPr algn="l">
              <a:lnSpc>
                <a:spcPct val="150000"/>
              </a:lnSpc>
            </a:pPr>
            <a:endParaRPr lang="de-DE" sz="1800" dirty="0"/>
          </a:p>
          <a:p>
            <a:pPr algn="l">
              <a:lnSpc>
                <a:spcPct val="150000"/>
              </a:lnSpc>
            </a:pPr>
            <a:r>
              <a:rPr lang="de-DE" sz="1800" dirty="0"/>
              <a:t>Schlauer ist, wer darauf verzichtet.</a:t>
            </a:r>
          </a:p>
          <a:p>
            <a:pPr algn="l">
              <a:lnSpc>
                <a:spcPct val="150000"/>
              </a:lnSpc>
            </a:pPr>
            <a:endParaRPr lang="de-DE" sz="1600" dirty="0"/>
          </a:p>
          <a:p>
            <a:pPr algn="l"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548" y="1174612"/>
            <a:ext cx="3660071" cy="202611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548" y="3442262"/>
            <a:ext cx="3660071" cy="267386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71268" y="6357668"/>
            <a:ext cx="106104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/>
              <a:t>Susanne Schwab, Modul Moderation und Präsentation, POWER POINT Präsentation zum Thema: Vortrags – und Präsentationstechnik, November 2016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76985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872" y="828137"/>
            <a:ext cx="10337608" cy="53397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de-DE" b="1" dirty="0"/>
              <a:t>KEINE EINSCHRÄNKUNGEN / KEINE VERNEINUNGEN</a:t>
            </a:r>
          </a:p>
          <a:p>
            <a:pPr algn="l">
              <a:lnSpc>
                <a:spcPct val="150000"/>
              </a:lnSpc>
            </a:pPr>
            <a:endParaRPr lang="de-DE" sz="1200" dirty="0"/>
          </a:p>
          <a:p>
            <a:pPr algn="l">
              <a:lnSpc>
                <a:spcPct val="150000"/>
              </a:lnSpc>
            </a:pPr>
            <a:endParaRPr lang="de-DE" sz="1800" dirty="0"/>
          </a:p>
          <a:p>
            <a:pPr algn="l">
              <a:lnSpc>
                <a:spcPct val="150000"/>
              </a:lnSpc>
            </a:pPr>
            <a:r>
              <a:rPr lang="de-DE" sz="1800" dirty="0"/>
              <a:t>"Ich will ja nicht prahlen, aber..."    </a:t>
            </a:r>
            <a:r>
              <a:rPr lang="de-DE" sz="1800" b="1" dirty="0"/>
              <a:t>Riesenfehler!</a:t>
            </a:r>
          </a:p>
          <a:p>
            <a:pPr algn="l">
              <a:lnSpc>
                <a:spcPct val="150000"/>
              </a:lnSpc>
            </a:pPr>
            <a:r>
              <a:rPr lang="de-DE" sz="1800" dirty="0"/>
              <a:t>Derlei Einschränkungen bewirken das genaue Gegenteil:</a:t>
            </a:r>
          </a:p>
          <a:p>
            <a:pPr algn="l">
              <a:lnSpc>
                <a:spcPct val="150000"/>
              </a:lnSpc>
            </a:pPr>
            <a:r>
              <a:rPr lang="de-DE" sz="1800" dirty="0"/>
              <a:t>Der Präsentator klingt nun erst recht wie ein eitles Großmaul.</a:t>
            </a:r>
          </a:p>
          <a:p>
            <a:pPr algn="l">
              <a:lnSpc>
                <a:spcPct val="150000"/>
              </a:lnSpc>
            </a:pPr>
            <a:r>
              <a:rPr lang="de-DE" sz="1800" b="1" dirty="0"/>
              <a:t>Unser Hirn ist nicht in der Lage ein nicht zu denken.</a:t>
            </a:r>
          </a:p>
          <a:p>
            <a:pPr algn="l">
              <a:lnSpc>
                <a:spcPct val="150000"/>
              </a:lnSpc>
            </a:pPr>
            <a:r>
              <a:rPr lang="de-DE" sz="1800" dirty="0"/>
              <a:t>Versuchen Sie jetzt doch bitte einmal,  NICHT an eine Tasse Kaffee zu denken! Klappt nicht, oder?!</a:t>
            </a:r>
          </a:p>
          <a:p>
            <a:pPr algn="l">
              <a:lnSpc>
                <a:spcPct val="150000"/>
              </a:lnSpc>
            </a:pPr>
            <a:r>
              <a:rPr lang="de-DE" sz="1800" dirty="0"/>
              <a:t>Sie sehen die Tasse nun erst recht vor Ihrem geistigen Auge. </a:t>
            </a:r>
          </a:p>
          <a:p>
            <a:pPr algn="l">
              <a:lnSpc>
                <a:spcPct val="150000"/>
              </a:lnSpc>
            </a:pPr>
            <a:r>
              <a:rPr lang="de-DE" sz="1800" dirty="0"/>
              <a:t>Das ist zwar völlig normal, erklärt aber auch, warum zum Beispiel Verteidigungsstrategien, </a:t>
            </a:r>
          </a:p>
          <a:p>
            <a:pPr algn="l">
              <a:lnSpc>
                <a:spcPct val="150000"/>
              </a:lnSpc>
            </a:pPr>
            <a:r>
              <a:rPr lang="de-DE" sz="1800" dirty="0"/>
              <a:t>wie sie Bill Clinton seinerzeit verwendete ("Ich hatte keinen Sex mit dieser Frau!") </a:t>
            </a:r>
          </a:p>
          <a:p>
            <a:pPr algn="l">
              <a:lnSpc>
                <a:spcPct val="150000"/>
              </a:lnSpc>
            </a:pPr>
            <a:r>
              <a:rPr lang="de-DE" sz="1800" dirty="0"/>
              <a:t>völlig sinnlos sind. </a:t>
            </a:r>
          </a:p>
          <a:p>
            <a:pPr algn="l">
              <a:lnSpc>
                <a:spcPct val="150000"/>
              </a:lnSpc>
            </a:pPr>
            <a:r>
              <a:rPr lang="de-DE" sz="1800" dirty="0"/>
              <a:t>Hängen bleibt am Ende nur die Kombination : "hatte Sex mit dieser Frau".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41872" y="6167887"/>
            <a:ext cx="107398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100" dirty="0"/>
          </a:p>
          <a:p>
            <a:pPr algn="ctr"/>
            <a:r>
              <a:rPr lang="de-DE" sz="1100" dirty="0"/>
              <a:t>Susanne Schwab, Modul Moderation und Präsentation, POWER POINT Präsentation zum Thema: Vortrags – und Präsentationstechnik, November 2016</a:t>
            </a:r>
          </a:p>
        </p:txBody>
      </p:sp>
    </p:spTree>
    <p:extLst>
      <p:ext uri="{BB962C8B-B14F-4D97-AF65-F5344CB8AC3E}">
        <p14:creationId xmlns:p14="http://schemas.microsoft.com/office/powerpoint/2010/main" val="293439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872" y="1000663"/>
            <a:ext cx="10337608" cy="516722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de-DE" sz="3200" b="1" dirty="0"/>
              <a:t>LÜGEN HABEN LANGE NASEN – GESICHT UND GESTEN VERRATEN ALLES</a:t>
            </a:r>
          </a:p>
          <a:p>
            <a:pPr algn="l">
              <a:lnSpc>
                <a:spcPct val="150000"/>
              </a:lnSpc>
            </a:pPr>
            <a:endParaRPr lang="de-DE" sz="1800" dirty="0"/>
          </a:p>
          <a:p>
            <a:pPr algn="l">
              <a:lnSpc>
                <a:spcPct val="150000"/>
              </a:lnSpc>
            </a:pPr>
            <a:r>
              <a:rPr lang="de-DE" sz="1800" dirty="0"/>
              <a:t>Es sind nicht die Worte, es sind die Gesten, die den Lügner entlarven. </a:t>
            </a:r>
          </a:p>
          <a:p>
            <a:pPr algn="l">
              <a:lnSpc>
                <a:spcPct val="150000"/>
              </a:lnSpc>
            </a:pPr>
            <a:r>
              <a:rPr lang="de-DE" sz="1800" dirty="0"/>
              <a:t>Als Bill Clinton zu seiner Affäre mit Monica </a:t>
            </a:r>
            <a:r>
              <a:rPr lang="de-DE" sz="1800" dirty="0" err="1"/>
              <a:t>Lewinsky</a:t>
            </a:r>
            <a:r>
              <a:rPr lang="de-DE" sz="1800" dirty="0"/>
              <a:t> befragt wird, beteuert er wieder und wieder seine Unschuld.</a:t>
            </a:r>
          </a:p>
          <a:p>
            <a:pPr algn="l">
              <a:lnSpc>
                <a:spcPct val="150000"/>
              </a:lnSpc>
            </a:pPr>
            <a:r>
              <a:rPr lang="de-DE" sz="1800" dirty="0"/>
              <a:t>Es geht um Sex mit einer jungen Praktikantin, um Ehebruch, um die Ehre einer Nation. </a:t>
            </a:r>
          </a:p>
          <a:p>
            <a:pPr algn="l">
              <a:lnSpc>
                <a:spcPct val="150000"/>
              </a:lnSpc>
            </a:pPr>
            <a:r>
              <a:rPr lang="de-DE" sz="1800" dirty="0"/>
              <a:t>Es ist das Jahr 1998, und ein US-amerikanisches Staatsoberhaupt muss sich erstmals vor der Grand Jury verantworten. </a:t>
            </a:r>
          </a:p>
          <a:p>
            <a:pPr algn="l">
              <a:lnSpc>
                <a:spcPct val="150000"/>
              </a:lnSpc>
            </a:pPr>
            <a:r>
              <a:rPr lang="de-DE" sz="1800" dirty="0"/>
              <a:t>Clinton windet sich heraus, weicht auf formal juristische Pseudo-Antworten aus. </a:t>
            </a:r>
          </a:p>
          <a:p>
            <a:pPr algn="l">
              <a:lnSpc>
                <a:spcPct val="150000"/>
              </a:lnSpc>
            </a:pPr>
            <a:r>
              <a:rPr lang="de-DE" sz="1800" dirty="0"/>
              <a:t>Zugeben will er nichts. Psychiater, die seine Körpersprache analysieren, machen Clintons Gesten misstrauisch. </a:t>
            </a:r>
          </a:p>
          <a:p>
            <a:pPr algn="l">
              <a:lnSpc>
                <a:spcPct val="150000"/>
              </a:lnSpc>
            </a:pPr>
            <a:r>
              <a:rPr lang="de-DE" sz="2000" b="1" dirty="0"/>
              <a:t>26 Mal fasst der Befragte sich an die Nase, </a:t>
            </a:r>
          </a:p>
          <a:p>
            <a:pPr algn="l">
              <a:lnSpc>
                <a:spcPct val="150000"/>
              </a:lnSpc>
            </a:pPr>
            <a:r>
              <a:rPr lang="de-DE" sz="2000" b="1" dirty="0"/>
              <a:t>als Staatsanwälte ihn fragen, ob er Sex mit Monica </a:t>
            </a:r>
            <a:r>
              <a:rPr lang="de-DE" sz="2000" b="1" dirty="0" err="1"/>
              <a:t>Lewinsky</a:t>
            </a:r>
            <a:r>
              <a:rPr lang="de-DE" sz="2000" b="1" dirty="0"/>
              <a:t> hatte.</a:t>
            </a:r>
          </a:p>
          <a:p>
            <a:pPr algn="l">
              <a:lnSpc>
                <a:spcPct val="150000"/>
              </a:lnSpc>
            </a:pPr>
            <a:r>
              <a:rPr lang="de-DE" sz="1800" dirty="0"/>
              <a:t>Winzigkeiten, in einem Täuschungsversuch des ehemaligen US-Präsidenten. ES IST sogar wissenschaftlich </a:t>
            </a:r>
            <a:r>
              <a:rPr lang="de-DE" sz="1800" dirty="0" err="1"/>
              <a:t>belegT</a:t>
            </a:r>
            <a:r>
              <a:rPr lang="de-DE" sz="1800" dirty="0"/>
              <a:t>, dass das </a:t>
            </a:r>
            <a:r>
              <a:rPr lang="de-DE" sz="1800" b="1" dirty="0"/>
              <a:t>Riechorgan beim Lügen länger wird. </a:t>
            </a:r>
          </a:p>
          <a:p>
            <a:pPr algn="l">
              <a:lnSpc>
                <a:spcPct val="150000"/>
              </a:lnSpc>
            </a:pPr>
            <a:endParaRPr lang="de-DE" sz="1800" b="1" dirty="0"/>
          </a:p>
          <a:p>
            <a:pPr>
              <a:lnSpc>
                <a:spcPct val="150000"/>
              </a:lnSpc>
            </a:pPr>
            <a:r>
              <a:rPr lang="de-DE" sz="1900" b="1" dirty="0" err="1"/>
              <a:t>Pinocchio</a:t>
            </a:r>
            <a:r>
              <a:rPr lang="de-DE" sz="1900" b="1" dirty="0"/>
              <a:t>-Effekt </a:t>
            </a:r>
            <a:r>
              <a:rPr lang="de-DE" sz="1900" dirty="0"/>
              <a:t>HEISST </a:t>
            </a:r>
            <a:r>
              <a:rPr lang="de-DE" sz="1900" dirty="0" err="1"/>
              <a:t>dieSE</a:t>
            </a:r>
            <a:r>
              <a:rPr lang="de-DE" sz="1900" dirty="0"/>
              <a:t> Stressreaktion. </a:t>
            </a:r>
          </a:p>
          <a:p>
            <a:pPr>
              <a:lnSpc>
                <a:spcPct val="150000"/>
              </a:lnSpc>
            </a:pPr>
            <a:r>
              <a:rPr lang="de-DE" sz="1900" dirty="0"/>
              <a:t>Beim Lügen setzt der Körper unter anderem Hormone frei, die den Blutfluss in der Nase verstärken. </a:t>
            </a:r>
          </a:p>
          <a:p>
            <a:pPr>
              <a:lnSpc>
                <a:spcPct val="150000"/>
              </a:lnSpc>
            </a:pPr>
            <a:r>
              <a:rPr lang="de-DE" sz="1900" dirty="0"/>
              <a:t>Sie schwillt an und wächst tatsächlich um Millimeterbruchteile</a:t>
            </a:r>
            <a:r>
              <a:rPr lang="de-DE" sz="1800" dirty="0"/>
              <a:t>.</a:t>
            </a:r>
          </a:p>
          <a:p>
            <a:pPr algn="l">
              <a:lnSpc>
                <a:spcPct val="150000"/>
              </a:lnSpc>
            </a:pPr>
            <a:endParaRPr lang="de-DE" sz="1600" dirty="0"/>
          </a:p>
          <a:p>
            <a:pPr algn="l"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97148" y="6314536"/>
            <a:ext cx="10394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/>
              <a:t>Susanne Schwab, Modul Moderation und Präsentation, POWER POINT Präsentation zum Thema: Vortrags – und Präsentationstechnik, November 2016</a:t>
            </a:r>
          </a:p>
        </p:txBody>
      </p:sp>
    </p:spTree>
    <p:extLst>
      <p:ext uri="{BB962C8B-B14F-4D97-AF65-F5344CB8AC3E}">
        <p14:creationId xmlns:p14="http://schemas.microsoft.com/office/powerpoint/2010/main" val="417539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872" y="707367"/>
            <a:ext cx="10337608" cy="5460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/>
              <a:t>PINOCCHIO EFFEKT</a:t>
            </a:r>
          </a:p>
          <a:p>
            <a:pPr algn="l"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4" name="Inhaltsplatzhalt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551" y="1470855"/>
            <a:ext cx="3200400" cy="200985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961" y="1470855"/>
            <a:ext cx="2679802" cy="200985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6551" y="3709358"/>
            <a:ext cx="3146224" cy="192369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961" y="3681536"/>
            <a:ext cx="2756195" cy="195151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41872" y="6357668"/>
            <a:ext cx="1073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/>
              <a:t>Susanne Schwab, Modul Moderation und Präsentation, POWER POINT Präsentation zum Thema: Vortrags – und Präsentationstechnik, November 2016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94979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12520" y="767751"/>
            <a:ext cx="9966960" cy="538288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de-DE" sz="3200" b="1" dirty="0"/>
              <a:t>Struktur einer Präsentation</a:t>
            </a:r>
          </a:p>
          <a:p>
            <a:pPr>
              <a:lnSpc>
                <a:spcPct val="150000"/>
              </a:lnSpc>
            </a:pPr>
            <a:endParaRPr lang="de-DE" b="1" dirty="0"/>
          </a:p>
          <a:p>
            <a:pPr algn="l">
              <a:lnSpc>
                <a:spcPct val="150000"/>
              </a:lnSpc>
            </a:pPr>
            <a:r>
              <a:rPr lang="de-DE" b="1" dirty="0"/>
              <a:t>Die drei Module eines Vortrages</a:t>
            </a:r>
          </a:p>
          <a:p>
            <a:pPr algn="l"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r>
              <a:rPr lang="de-DE" b="1" dirty="0"/>
              <a:t>Eröffnung				THE FIRST</a:t>
            </a:r>
          </a:p>
          <a:p>
            <a:pPr algn="l">
              <a:lnSpc>
                <a:spcPct val="150000"/>
              </a:lnSpc>
            </a:pPr>
            <a:r>
              <a:rPr lang="de-DE" dirty="0"/>
              <a:t>Anrede Publikum, Vorstellen</a:t>
            </a:r>
          </a:p>
          <a:p>
            <a:pPr algn="l">
              <a:lnSpc>
                <a:spcPct val="150000"/>
              </a:lnSpc>
            </a:pPr>
            <a:r>
              <a:rPr lang="de-DE" dirty="0"/>
              <a:t>Ziel und Thema nennen, Überblick</a:t>
            </a:r>
          </a:p>
          <a:p>
            <a:pPr algn="l">
              <a:lnSpc>
                <a:spcPct val="150000"/>
              </a:lnSpc>
            </a:pPr>
            <a:endParaRPr lang="de-DE" b="1" dirty="0"/>
          </a:p>
          <a:p>
            <a:pPr algn="l">
              <a:lnSpc>
                <a:spcPct val="150000"/>
              </a:lnSpc>
            </a:pPr>
            <a:r>
              <a:rPr lang="de-DE" b="1" dirty="0"/>
              <a:t>Hauptteil</a:t>
            </a:r>
          </a:p>
          <a:p>
            <a:pPr algn="l">
              <a:lnSpc>
                <a:spcPct val="150000"/>
              </a:lnSpc>
            </a:pPr>
            <a:r>
              <a:rPr lang="de-DE" dirty="0"/>
              <a:t>Präsentation der Idee (Produkt)</a:t>
            </a:r>
          </a:p>
          <a:p>
            <a:pPr algn="l">
              <a:lnSpc>
                <a:spcPct val="150000"/>
              </a:lnSpc>
            </a:pPr>
            <a:r>
              <a:rPr lang="de-DE" dirty="0"/>
              <a:t>adressatengerechte Umsetzung</a:t>
            </a:r>
          </a:p>
          <a:p>
            <a:pPr algn="l"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r>
              <a:rPr lang="de-DE" b="1" dirty="0"/>
              <a:t>Abschluss				THE LAST IMPRESSION</a:t>
            </a:r>
          </a:p>
          <a:p>
            <a:pPr algn="l"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r>
              <a:rPr lang="de-DE" dirty="0"/>
              <a:t>Zusammenfassung, Resümee / Empfehlung, Zukunftsaussichten</a:t>
            </a:r>
          </a:p>
          <a:p>
            <a:pPr algn="l">
              <a:lnSpc>
                <a:spcPct val="150000"/>
              </a:lnSpc>
            </a:pPr>
            <a:r>
              <a:rPr lang="de-DE" dirty="0"/>
              <a:t>KÜCHENZURUF / SLOGAN/ MESSAGE / HANDLUNGSAUFFORDERUNG</a:t>
            </a:r>
          </a:p>
          <a:p>
            <a:pPr algn="l">
              <a:lnSpc>
                <a:spcPct val="150000"/>
              </a:lnSpc>
            </a:pPr>
            <a:r>
              <a:rPr lang="de-DE" b="1" dirty="0"/>
              <a:t>Danke für Aufmerksamkeit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743" y="1688370"/>
            <a:ext cx="3140014" cy="186786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743" y="3556238"/>
            <a:ext cx="3140014" cy="259439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40279" y="6340415"/>
            <a:ext cx="10394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/>
              <a:t>Susanne Schwab, Modul Moderation und Präsentation, POWER POINT Präsentation zum Thema: Vortrags – und Präsentationstechnik, November 2016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50703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872" y="1000663"/>
            <a:ext cx="10337608" cy="516722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de-DE" sz="3200" b="1" dirty="0"/>
              <a:t>BLICKKONTAKT</a:t>
            </a:r>
          </a:p>
          <a:p>
            <a:pPr algn="l">
              <a:lnSpc>
                <a:spcPct val="150000"/>
              </a:lnSpc>
            </a:pPr>
            <a:endParaRPr lang="de-DE" sz="1800" dirty="0"/>
          </a:p>
          <a:p>
            <a:pPr algn="l">
              <a:lnSpc>
                <a:spcPct val="150000"/>
              </a:lnSpc>
            </a:pPr>
            <a:r>
              <a:rPr lang="de-DE" sz="2200" dirty="0"/>
              <a:t>Direkt in die Augen schauen – </a:t>
            </a:r>
          </a:p>
          <a:p>
            <a:pPr algn="l">
              <a:lnSpc>
                <a:spcPct val="150000"/>
              </a:lnSpc>
            </a:pPr>
            <a:endParaRPr lang="de-DE" sz="2200" dirty="0"/>
          </a:p>
          <a:p>
            <a:pPr algn="l">
              <a:lnSpc>
                <a:spcPct val="150000"/>
              </a:lnSpc>
            </a:pPr>
            <a:r>
              <a:rPr lang="de-DE" sz="2200" dirty="0"/>
              <a:t>nicht über die Köpfe!</a:t>
            </a:r>
          </a:p>
          <a:p>
            <a:pPr algn="l">
              <a:lnSpc>
                <a:spcPct val="150000"/>
              </a:lnSpc>
            </a:pPr>
            <a:endParaRPr lang="de-DE" sz="2200" dirty="0"/>
          </a:p>
          <a:p>
            <a:pPr algn="l">
              <a:lnSpc>
                <a:spcPct val="150000"/>
              </a:lnSpc>
            </a:pPr>
            <a:r>
              <a:rPr lang="de-DE" sz="2200" dirty="0"/>
              <a:t>Blickkontakt - Jederzeit.</a:t>
            </a:r>
          </a:p>
          <a:p>
            <a:pPr algn="l">
              <a:lnSpc>
                <a:spcPct val="150000"/>
              </a:lnSpc>
            </a:pPr>
            <a:endParaRPr lang="de-DE" sz="2200" dirty="0"/>
          </a:p>
          <a:p>
            <a:pPr algn="l">
              <a:lnSpc>
                <a:spcPct val="150000"/>
              </a:lnSpc>
            </a:pPr>
            <a:r>
              <a:rPr lang="de-DE" sz="2200" dirty="0"/>
              <a:t>Laut psychologischen Studien muss, </a:t>
            </a:r>
          </a:p>
          <a:p>
            <a:pPr algn="l">
              <a:lnSpc>
                <a:spcPct val="150000"/>
              </a:lnSpc>
            </a:pPr>
            <a:r>
              <a:rPr lang="de-DE" sz="2200" dirty="0"/>
              <a:t>wer überzeugen will, </a:t>
            </a:r>
          </a:p>
          <a:p>
            <a:pPr algn="l">
              <a:lnSpc>
                <a:spcPct val="150000"/>
              </a:lnSpc>
            </a:pPr>
            <a:r>
              <a:rPr lang="de-DE" sz="2200" b="1" dirty="0"/>
              <a:t>mindestens 90 Prozent seiner Redezeit </a:t>
            </a:r>
          </a:p>
          <a:p>
            <a:pPr algn="l">
              <a:lnSpc>
                <a:spcPct val="150000"/>
              </a:lnSpc>
            </a:pPr>
            <a:r>
              <a:rPr lang="de-DE" sz="2200" b="1" dirty="0"/>
              <a:t>Augenkontakt zum Publikum halten.</a:t>
            </a:r>
          </a:p>
          <a:p>
            <a:pPr algn="l">
              <a:lnSpc>
                <a:spcPct val="150000"/>
              </a:lnSpc>
            </a:pPr>
            <a:endParaRPr lang="de-DE" sz="1800" dirty="0"/>
          </a:p>
          <a:p>
            <a:pPr algn="l"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558" y="2281265"/>
            <a:ext cx="5029200" cy="246043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55608" y="6340415"/>
            <a:ext cx="10826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/>
              <a:t>Susanne Schwab, Modul Moderation und Präsentation, POWER POINT Präsentation zum Thema: Vortrags – und Präsentationstechnik, November 2016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75081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872" y="1000663"/>
            <a:ext cx="10337608" cy="51672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/>
              <a:t>DAS PUBLIKUM MIT EINEM M ABFAHREN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4" name="Inhaltsplatzhalt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02" y="2147392"/>
            <a:ext cx="4464620" cy="335626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538" y="2147392"/>
            <a:ext cx="3657284" cy="335626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05774" y="6366294"/>
            <a:ext cx="105759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/>
              <a:t>Susanne Schwab, Modul Moderation und Präsentation, POWER POINT Präsentation zum Thema: Vortrags – und Präsentationstechnik, November 2016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07376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872" y="707367"/>
            <a:ext cx="10337608" cy="5460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/>
              <a:t>BLICKKONTAKT</a:t>
            </a:r>
            <a:r>
              <a:rPr lang="de-DE" b="1" dirty="0"/>
              <a:t> 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4" name="Inhaltsplatzhalt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816" y="1526876"/>
            <a:ext cx="5497902" cy="412342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00664" y="6288657"/>
            <a:ext cx="104810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/>
              <a:t>Susanne Schwab, Modul Moderation und Präsentation, POWER POINT Präsentation zum Thema: Vortrags – und Präsentationstechnik, November 2016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4945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872" y="707367"/>
            <a:ext cx="10337608" cy="5460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dirty="0"/>
              <a:t>BITTE NICHT</a:t>
            </a:r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302" y="1495144"/>
            <a:ext cx="6033807" cy="46727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10883" y="6167887"/>
            <a:ext cx="106708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100" dirty="0"/>
          </a:p>
          <a:p>
            <a:pPr algn="ctr"/>
            <a:r>
              <a:rPr lang="de-DE" sz="1100" dirty="0"/>
              <a:t>Susanne Schwab, Modul Moderation und Präsentation, POWER POINT Präsentation zum Thema: Vortrags – und Präsentationstechnik, November 2016</a:t>
            </a:r>
          </a:p>
        </p:txBody>
      </p:sp>
    </p:spTree>
    <p:extLst>
      <p:ext uri="{BB962C8B-B14F-4D97-AF65-F5344CB8AC3E}">
        <p14:creationId xmlns:p14="http://schemas.microsoft.com/office/powerpoint/2010/main" val="405391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872" y="1000663"/>
            <a:ext cx="10337608" cy="516722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de-DE" sz="2000" b="1" dirty="0"/>
              <a:t>STÖRUNGEN – WELCHE FALLEN IHNEN NOCH EIN?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r>
              <a:rPr lang="de-DE" sz="2000" dirty="0"/>
              <a:t>Manierismen, Ticks stören die Kommunikation</a:t>
            </a:r>
          </a:p>
          <a:p>
            <a:pPr algn="l">
              <a:lnSpc>
                <a:spcPct val="150000"/>
              </a:lnSpc>
            </a:pPr>
            <a:endParaRPr lang="de-DE" sz="2000" dirty="0"/>
          </a:p>
          <a:p>
            <a:pPr algn="l">
              <a:lnSpc>
                <a:spcPct val="150000"/>
              </a:lnSpc>
            </a:pPr>
            <a:r>
              <a:rPr lang="de-DE" sz="2000" dirty="0"/>
              <a:t>Vermeiden Sie Störungen durch</a:t>
            </a:r>
          </a:p>
          <a:p>
            <a:pPr algn="l">
              <a:lnSpc>
                <a:spcPct val="150000"/>
              </a:lnSpc>
            </a:pPr>
            <a:endParaRPr lang="de-DE" sz="2000" dirty="0"/>
          </a:p>
          <a:p>
            <a:pPr algn="l">
              <a:lnSpc>
                <a:spcPct val="150000"/>
              </a:lnSpc>
            </a:pPr>
            <a:r>
              <a:rPr lang="de-DE" sz="2000" dirty="0"/>
              <a:t>Fußwippen</a:t>
            </a:r>
          </a:p>
          <a:p>
            <a:pPr algn="l">
              <a:lnSpc>
                <a:spcPct val="150000"/>
              </a:lnSpc>
            </a:pPr>
            <a:endParaRPr lang="de-DE" sz="2000" dirty="0"/>
          </a:p>
          <a:p>
            <a:pPr algn="l">
              <a:lnSpc>
                <a:spcPct val="150000"/>
              </a:lnSpc>
            </a:pPr>
            <a:r>
              <a:rPr lang="de-DE" sz="2000" dirty="0"/>
              <a:t>Scheibenwischerblick</a:t>
            </a:r>
          </a:p>
          <a:p>
            <a:pPr algn="l">
              <a:lnSpc>
                <a:spcPct val="150000"/>
              </a:lnSpc>
            </a:pPr>
            <a:endParaRPr lang="de-DE" sz="2000" dirty="0"/>
          </a:p>
          <a:p>
            <a:pPr algn="l">
              <a:lnSpc>
                <a:spcPct val="150000"/>
              </a:lnSpc>
            </a:pPr>
            <a:r>
              <a:rPr lang="de-DE" sz="2000" dirty="0"/>
              <a:t>Brillen -, Bleistiftbeißen</a:t>
            </a:r>
          </a:p>
          <a:p>
            <a:pPr algn="l"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634" y="2767924"/>
            <a:ext cx="5331124" cy="339996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48906" y="6305909"/>
            <a:ext cx="105328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/>
              <a:t>Susanne Schwab, Modul Moderation und Präsentation, POWER POINT Präsentation zum Thema: Vortrags – und Präsentationstechnik, November 2016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93430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872" y="1000663"/>
            <a:ext cx="10337608" cy="51672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4" name="Inhaltsplatzhalt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083" y="1000663"/>
            <a:ext cx="9179999" cy="513007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41873" y="6271404"/>
            <a:ext cx="10739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/>
              <a:t>Susanne Schwab, Modul Moderation und Präsentation, POWER POINT Präsentation zum Thema: Vortrags – und Präsentationstechnik, November 2016</a:t>
            </a:r>
          </a:p>
        </p:txBody>
      </p:sp>
    </p:spTree>
    <p:extLst>
      <p:ext uri="{BB962C8B-B14F-4D97-AF65-F5344CB8AC3E}">
        <p14:creationId xmlns:p14="http://schemas.microsoft.com/office/powerpoint/2010/main" val="130751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872" y="1000663"/>
            <a:ext cx="10337608" cy="51672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4" name="Inhaltsplatzhalt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381" y="820655"/>
            <a:ext cx="9292089" cy="520920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17917" y="6349042"/>
            <a:ext cx="104638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/>
              <a:t>Susanne Schwab, Modul Moderation und Präsentation, POWER POINT Präsentation zum Thema: Vortrags – und Präsentationstechnik, November 2016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95363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872" y="1000663"/>
            <a:ext cx="10337608" cy="516722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de-DE" sz="3600" b="1" dirty="0"/>
              <a:t>TIPPS GEGEN STRESS</a:t>
            </a:r>
          </a:p>
          <a:p>
            <a:pPr algn="l">
              <a:lnSpc>
                <a:spcPct val="150000"/>
              </a:lnSpc>
            </a:pPr>
            <a:endParaRPr lang="de-DE" sz="2000" dirty="0"/>
          </a:p>
          <a:p>
            <a:pPr algn="l">
              <a:lnSpc>
                <a:spcPct val="150000"/>
              </a:lnSpc>
            </a:pPr>
            <a:r>
              <a:rPr lang="de-DE" sz="2000" b="1" dirty="0"/>
              <a:t>LACHEN </a:t>
            </a:r>
            <a:r>
              <a:rPr lang="de-DE" sz="2000" dirty="0"/>
              <a:t>ist gesund und ein wahrer Stress-Killer.</a:t>
            </a:r>
          </a:p>
          <a:p>
            <a:pPr algn="l">
              <a:lnSpc>
                <a:spcPct val="150000"/>
              </a:lnSpc>
            </a:pPr>
            <a:r>
              <a:rPr lang="de-DE" sz="2000" dirty="0"/>
              <a:t>Ausreichender</a:t>
            </a:r>
            <a:r>
              <a:rPr lang="de-DE" sz="2000" b="1" dirty="0"/>
              <a:t>  SCHLAF - </a:t>
            </a:r>
            <a:r>
              <a:rPr lang="de-DE" sz="2000" dirty="0"/>
              <a:t>denn je weniger man schläft, desto höher ist die Chance, dass man an den kleinsten Sachen verzweifelt und schneller „an die Decke geht“.</a:t>
            </a:r>
          </a:p>
          <a:p>
            <a:pPr algn="l">
              <a:lnSpc>
                <a:spcPct val="150000"/>
              </a:lnSpc>
            </a:pPr>
            <a:r>
              <a:rPr lang="de-DE" sz="2000" b="1" dirty="0"/>
              <a:t>MUSIK  - </a:t>
            </a:r>
            <a:r>
              <a:rPr lang="de-DE" sz="2000" dirty="0"/>
              <a:t>Das Hören eines beruhigenden Liedes verhilft zu einer gleichmäßigen Atmung , die Herzfrequenz wird reduziert und Angstgefühle werden verhindert.</a:t>
            </a:r>
          </a:p>
          <a:p>
            <a:pPr algn="l">
              <a:lnSpc>
                <a:spcPct val="150000"/>
              </a:lnSpc>
            </a:pPr>
            <a:r>
              <a:rPr lang="de-DE" sz="2000" b="1" dirty="0"/>
              <a:t>SPORT - </a:t>
            </a:r>
            <a:r>
              <a:rPr lang="de-DE" sz="2000" dirty="0"/>
              <a:t>hilft ebenfalls gegen Stress. Das Tolle ist, Sport können Sie vorbeugend machen. Damit der Stress erst gar nicht kommt…….</a:t>
            </a:r>
          </a:p>
          <a:p>
            <a:pPr algn="l">
              <a:lnSpc>
                <a:spcPct val="150000"/>
              </a:lnSpc>
            </a:pPr>
            <a:r>
              <a:rPr lang="de-DE" sz="2000" b="1" dirty="0"/>
              <a:t>SCHOKOLADE - </a:t>
            </a:r>
            <a:r>
              <a:rPr lang="de-DE" sz="2000" dirty="0"/>
              <a:t>am besten die 70% , die zusätzlich noch andere  Gesundheitsvorteile hat.</a:t>
            </a:r>
          </a:p>
          <a:p>
            <a:pPr algn="l">
              <a:lnSpc>
                <a:spcPct val="150000"/>
              </a:lnSpc>
            </a:pPr>
            <a:r>
              <a:rPr lang="de-DE" sz="2000" b="1" dirty="0"/>
              <a:t>WALNÜSSE </a:t>
            </a:r>
            <a:r>
              <a:rPr lang="de-DE" sz="2000" dirty="0"/>
              <a:t>Sind bekannt dafür, dass sie gut bei Stress wirken. Bevor der Stress kommt, ein paar Walnüsse naschen.</a:t>
            </a:r>
          </a:p>
          <a:p>
            <a:pPr algn="l">
              <a:lnSpc>
                <a:spcPct val="150000"/>
              </a:lnSpc>
            </a:pPr>
            <a:endParaRPr lang="de-DE" sz="1600" dirty="0"/>
          </a:p>
          <a:p>
            <a:pPr algn="l"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905774" y="6236898"/>
            <a:ext cx="105759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/>
              <a:t>Susanne Schwab, Modul Moderation und Präsentation, POWER POINT Präsentation zum Thema: Vortrags – und Präsentationstechnik, November 2016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8816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872" y="1000663"/>
            <a:ext cx="10852030" cy="516722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de-DE" sz="2600" b="1" dirty="0"/>
              <a:t>WEITERE ANTI STRESS TIPPS – WELCHE HABEN SIE? </a:t>
            </a:r>
          </a:p>
          <a:p>
            <a:pPr>
              <a:lnSpc>
                <a:spcPct val="150000"/>
              </a:lnSpc>
            </a:pPr>
            <a:endParaRPr lang="de-DE" sz="2600" b="1" dirty="0"/>
          </a:p>
          <a:p>
            <a:pPr algn="l">
              <a:lnSpc>
                <a:spcPct val="150000"/>
              </a:lnSpc>
            </a:pPr>
            <a:r>
              <a:rPr lang="de-DE" sz="1900" dirty="0"/>
              <a:t>Prioritäten setzen					                         Klare Zielsetzung</a:t>
            </a:r>
          </a:p>
          <a:p>
            <a:pPr algn="l">
              <a:lnSpc>
                <a:spcPct val="150000"/>
              </a:lnSpc>
            </a:pPr>
            <a:r>
              <a:rPr lang="de-DE" sz="1900" dirty="0"/>
              <a:t>Gesunde Ernährung	                                                                                         Spazieren gehen	 </a:t>
            </a:r>
          </a:p>
          <a:p>
            <a:pPr algn="l">
              <a:lnSpc>
                <a:spcPct val="150000"/>
              </a:lnSpc>
            </a:pPr>
            <a:r>
              <a:rPr lang="de-DE" sz="1900" dirty="0"/>
              <a:t>     </a:t>
            </a:r>
          </a:p>
          <a:p>
            <a:pPr algn="l">
              <a:lnSpc>
                <a:spcPct val="150000"/>
              </a:lnSpc>
            </a:pPr>
            <a:r>
              <a:rPr lang="de-DE" sz="1900" dirty="0"/>
              <a:t>Mentales Training wie Meditation, Autogenes Training</a:t>
            </a:r>
          </a:p>
          <a:p>
            <a:pPr algn="l">
              <a:lnSpc>
                <a:spcPct val="150000"/>
              </a:lnSpc>
            </a:pPr>
            <a:r>
              <a:rPr lang="de-DE" sz="1900" dirty="0"/>
              <a:t>Autosuggestion, Selbsthypnose erlernen und anwenden</a:t>
            </a:r>
          </a:p>
          <a:p>
            <a:pPr algn="l">
              <a:lnSpc>
                <a:spcPct val="150000"/>
              </a:lnSpc>
            </a:pPr>
            <a:endParaRPr lang="de-DE" sz="1900" dirty="0"/>
          </a:p>
          <a:p>
            <a:pPr algn="l">
              <a:lnSpc>
                <a:spcPct val="150000"/>
              </a:lnSpc>
            </a:pPr>
            <a:r>
              <a:rPr lang="de-DE" sz="1900" dirty="0"/>
              <a:t>Kein Aufschieben / </a:t>
            </a:r>
            <a:r>
              <a:rPr lang="de-DE" sz="1900" dirty="0" err="1"/>
              <a:t>Aufschieberitis</a:t>
            </a:r>
            <a:r>
              <a:rPr lang="de-DE" sz="1900" dirty="0"/>
              <a:t> / </a:t>
            </a:r>
            <a:r>
              <a:rPr lang="de-DE" sz="1900" dirty="0" err="1"/>
              <a:t>Prokastination</a:t>
            </a:r>
            <a:endParaRPr lang="de-DE" sz="1900" dirty="0"/>
          </a:p>
          <a:p>
            <a:pPr algn="l">
              <a:lnSpc>
                <a:spcPct val="150000"/>
              </a:lnSpc>
            </a:pPr>
            <a:r>
              <a:rPr lang="de-DE" sz="1900" dirty="0"/>
              <a:t>                                                                                                                 Zucker und Koffein minimieren           </a:t>
            </a:r>
          </a:p>
          <a:p>
            <a:pPr algn="l">
              <a:lnSpc>
                <a:spcPct val="150000"/>
              </a:lnSpc>
            </a:pPr>
            <a:r>
              <a:rPr lang="de-DE" sz="1900" dirty="0"/>
              <a:t>Große Aufgaben in Einzel – und Unterteile runterbrechen </a:t>
            </a:r>
          </a:p>
          <a:p>
            <a:pPr algn="l">
              <a:lnSpc>
                <a:spcPct val="150000"/>
              </a:lnSpc>
            </a:pPr>
            <a:endParaRPr lang="de-DE" sz="1900" dirty="0"/>
          </a:p>
          <a:p>
            <a:pPr algn="l">
              <a:lnSpc>
                <a:spcPct val="150000"/>
              </a:lnSpc>
            </a:pPr>
            <a:r>
              <a:rPr lang="de-DE" sz="1900" dirty="0"/>
              <a:t>Kein Multitasking</a:t>
            </a:r>
          </a:p>
          <a:p>
            <a:pPr algn="l">
              <a:lnSpc>
                <a:spcPct val="150000"/>
              </a:lnSpc>
            </a:pPr>
            <a:endParaRPr lang="de-DE" sz="1600" b="1" dirty="0"/>
          </a:p>
          <a:p>
            <a:pPr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10883" y="6297283"/>
            <a:ext cx="10670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/>
              <a:t>Susanne Schwab, Modul Moderation und Präsentation, POWER POINT Präsentation zum Thema: Vortrags – und Präsentationstechnik, November 2016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2877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872" y="1000663"/>
            <a:ext cx="10739886" cy="51672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600" b="1" dirty="0"/>
              <a:t>WEITERE ANTI STRESS TIPPS</a:t>
            </a:r>
          </a:p>
          <a:p>
            <a:pPr>
              <a:lnSpc>
                <a:spcPct val="150000"/>
              </a:lnSpc>
            </a:pPr>
            <a:endParaRPr lang="de-DE" sz="2600" b="1" dirty="0"/>
          </a:p>
          <a:p>
            <a:pPr algn="l">
              <a:lnSpc>
                <a:spcPct val="150000"/>
              </a:lnSpc>
            </a:pPr>
            <a:r>
              <a:rPr lang="de-DE" sz="1900" dirty="0"/>
              <a:t>Balance - Privat- und Berufsleben			                       </a:t>
            </a:r>
          </a:p>
          <a:p>
            <a:pPr algn="l">
              <a:lnSpc>
                <a:spcPct val="150000"/>
              </a:lnSpc>
            </a:pPr>
            <a:r>
              <a:rPr lang="de-DE" sz="1900" dirty="0"/>
              <a:t>                                                                                    Zeit für sich allein und Zeit mit anderen </a:t>
            </a:r>
          </a:p>
          <a:p>
            <a:pPr algn="l">
              <a:lnSpc>
                <a:spcPct val="150000"/>
              </a:lnSpc>
            </a:pPr>
            <a:endParaRPr lang="de-DE" sz="1900" dirty="0"/>
          </a:p>
          <a:p>
            <a:pPr algn="l">
              <a:lnSpc>
                <a:spcPct val="150000"/>
              </a:lnSpc>
            </a:pPr>
            <a:r>
              <a:rPr lang="de-DE" sz="1900" dirty="0"/>
              <a:t>Für alle Unternehmungen in unserem Leben brauchen wir Energie, für Körper und Geist. </a:t>
            </a:r>
          </a:p>
          <a:p>
            <a:pPr algn="l">
              <a:lnSpc>
                <a:spcPct val="150000"/>
              </a:lnSpc>
            </a:pPr>
            <a:r>
              <a:rPr lang="de-DE" sz="2200" b="1" dirty="0"/>
              <a:t>Stress ist ein schleichender Killer. </a:t>
            </a:r>
          </a:p>
          <a:p>
            <a:pPr algn="l">
              <a:lnSpc>
                <a:spcPct val="150000"/>
              </a:lnSpc>
            </a:pPr>
            <a:r>
              <a:rPr lang="de-DE" sz="1900" dirty="0"/>
              <a:t>                                              Bevor wir auch nur annähernd damit in Kontakt kommen,  </a:t>
            </a:r>
          </a:p>
          <a:p>
            <a:pPr algn="l">
              <a:lnSpc>
                <a:spcPct val="150000"/>
              </a:lnSpc>
            </a:pPr>
            <a:r>
              <a:rPr lang="de-DE" sz="1900" dirty="0"/>
              <a:t>                                                           tun wir etwas für uns und unser entspanntes Leben.</a:t>
            </a:r>
          </a:p>
          <a:p>
            <a:pPr algn="l">
              <a:lnSpc>
                <a:spcPct val="150000"/>
              </a:lnSpc>
            </a:pPr>
            <a:endParaRPr lang="de-DE" sz="1900" dirty="0"/>
          </a:p>
          <a:p>
            <a:pPr algn="l">
              <a:lnSpc>
                <a:spcPct val="150000"/>
              </a:lnSpc>
            </a:pPr>
            <a:endParaRPr lang="de-DE" sz="1600" b="1" dirty="0"/>
          </a:p>
          <a:p>
            <a:pPr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10883" y="6297283"/>
            <a:ext cx="10670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/>
              <a:t>Susanne Schwab, Modul Moderation und Präsentation, POWER POINT Präsentation zum Thema: Vortrags – und Präsentationstechnik, November 2016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68718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12520" y="1000663"/>
            <a:ext cx="9966960" cy="513271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de-DE" sz="3200" b="1" dirty="0"/>
              <a:t>Manuskript – ODER AM BESTEN FREI!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r>
              <a:rPr lang="de-DE" dirty="0"/>
              <a:t>Stichwortsammlung als roter Faden</a:t>
            </a:r>
          </a:p>
          <a:p>
            <a:pPr algn="l"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r>
              <a:rPr lang="de-DE" dirty="0"/>
              <a:t>Vortragsmanuskript</a:t>
            </a:r>
          </a:p>
          <a:p>
            <a:pPr algn="l"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r>
              <a:rPr lang="de-DE" dirty="0"/>
              <a:t>Eine Rede ist keine Schreibe</a:t>
            </a:r>
          </a:p>
          <a:p>
            <a:pPr algn="l"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r>
              <a:rPr lang="de-DE" dirty="0"/>
              <a:t>Stichworte auf Karteikarten</a:t>
            </a:r>
          </a:p>
          <a:p>
            <a:pPr algn="l"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r>
              <a:rPr lang="de-DE" dirty="0"/>
              <a:t>Von Stoffsammlung bis Vortrag</a:t>
            </a:r>
          </a:p>
          <a:p>
            <a:pPr algn="l"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r>
              <a:rPr lang="de-DE" dirty="0"/>
              <a:t>Leicht zu sortieren (nummerieren)</a:t>
            </a:r>
          </a:p>
          <a:p>
            <a:pPr algn="l"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r>
              <a:rPr lang="de-DE" dirty="0"/>
              <a:t>Unauffällig zu handhaben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719" y="1890943"/>
            <a:ext cx="4933039" cy="224973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10883" y="6297283"/>
            <a:ext cx="10670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/>
              <a:t>Susanne Schwab, Modul Moderation und Präsentation, POWER POINT Präsentation zum Thema: Vortrags – und Präsentationstechnik, November 2016</a:t>
            </a:r>
          </a:p>
        </p:txBody>
      </p:sp>
    </p:spTree>
    <p:extLst>
      <p:ext uri="{BB962C8B-B14F-4D97-AF65-F5344CB8AC3E}">
        <p14:creationId xmlns:p14="http://schemas.microsoft.com/office/powerpoint/2010/main" val="25878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872" y="1000663"/>
            <a:ext cx="10337608" cy="516722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de-DE" sz="5000" b="1" dirty="0"/>
              <a:t>VISUALISIERUNG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r>
              <a:rPr lang="de-DE" sz="2900" b="1" dirty="0"/>
              <a:t>"Ein Bild sagt mehr als tausend Worte„</a:t>
            </a:r>
          </a:p>
          <a:p>
            <a:pPr algn="l">
              <a:lnSpc>
                <a:spcPct val="150000"/>
              </a:lnSpc>
            </a:pPr>
            <a:r>
              <a:rPr lang="de-DE" sz="2900" dirty="0"/>
              <a:t>Veranschaulichung von Informationen</a:t>
            </a:r>
          </a:p>
          <a:p>
            <a:pPr algn="l">
              <a:lnSpc>
                <a:spcPct val="150000"/>
              </a:lnSpc>
            </a:pPr>
            <a:r>
              <a:rPr lang="de-DE" sz="2900" dirty="0"/>
              <a:t>Verständnis, Lerneffekt verbessern</a:t>
            </a:r>
          </a:p>
          <a:p>
            <a:pPr algn="l">
              <a:lnSpc>
                <a:spcPct val="150000"/>
              </a:lnSpc>
            </a:pPr>
            <a:endParaRPr lang="de-DE" sz="2900" dirty="0"/>
          </a:p>
          <a:p>
            <a:pPr algn="l">
              <a:lnSpc>
                <a:spcPct val="150000"/>
              </a:lnSpc>
            </a:pPr>
            <a:r>
              <a:rPr lang="de-DE" sz="2900" dirty="0"/>
              <a:t>Zuhörer motivieren</a:t>
            </a:r>
          </a:p>
          <a:p>
            <a:pPr algn="l">
              <a:lnSpc>
                <a:spcPct val="150000"/>
              </a:lnSpc>
            </a:pPr>
            <a:r>
              <a:rPr lang="de-DE" sz="2900" dirty="0"/>
              <a:t>Medien</a:t>
            </a:r>
          </a:p>
          <a:p>
            <a:pPr algn="l">
              <a:lnSpc>
                <a:spcPct val="150000"/>
              </a:lnSpc>
            </a:pPr>
            <a:r>
              <a:rPr lang="de-DE" sz="2900" dirty="0"/>
              <a:t>Tageslichtprojektor</a:t>
            </a:r>
          </a:p>
          <a:p>
            <a:pPr algn="l">
              <a:lnSpc>
                <a:spcPct val="150000"/>
              </a:lnSpc>
            </a:pPr>
            <a:r>
              <a:rPr lang="de-DE" sz="2900" dirty="0"/>
              <a:t>Monitor- Screen-Show</a:t>
            </a:r>
          </a:p>
          <a:p>
            <a:pPr algn="l">
              <a:lnSpc>
                <a:spcPct val="150000"/>
              </a:lnSpc>
            </a:pPr>
            <a:r>
              <a:rPr lang="de-DE" sz="2900" dirty="0"/>
              <a:t>Tafel, Flipchart</a:t>
            </a:r>
          </a:p>
          <a:p>
            <a:pPr algn="l">
              <a:lnSpc>
                <a:spcPct val="150000"/>
              </a:lnSpc>
            </a:pPr>
            <a:r>
              <a:rPr lang="de-DE" sz="2900" dirty="0"/>
              <a:t>Dias (für feinste Details)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098" y="2139351"/>
            <a:ext cx="4787660" cy="402853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23026" y="6245525"/>
            <a:ext cx="10558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/>
              <a:t>Susanne Schwab, Modul Moderation und Präsentation, POWER POINT Präsentation zum Thema: Vortrags – und Präsentationstechnik, November 2016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08247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872" y="707367"/>
            <a:ext cx="10337608" cy="5460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/>
              <a:t>OVERHEAD PROJEKTOR</a:t>
            </a:r>
          </a:p>
        </p:txBody>
      </p:sp>
      <p:sp>
        <p:nvSpPr>
          <p:cNvPr id="5" name="Rechteck 4"/>
          <p:cNvSpPr/>
          <p:nvPr/>
        </p:nvSpPr>
        <p:spPr>
          <a:xfrm>
            <a:off x="698739" y="1028343"/>
            <a:ext cx="1062774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/>
          </a:p>
          <a:p>
            <a:r>
              <a:rPr lang="de-DE" dirty="0"/>
              <a:t>Folien einfach erstellbar</a:t>
            </a:r>
          </a:p>
          <a:p>
            <a:endParaRPr lang="de-DE" dirty="0"/>
          </a:p>
          <a:p>
            <a:r>
              <a:rPr lang="de-DE" dirty="0" err="1"/>
              <a:t>Powerpoint</a:t>
            </a:r>
            <a:endParaRPr lang="de-DE" dirty="0"/>
          </a:p>
          <a:p>
            <a:endParaRPr lang="de-DE" dirty="0"/>
          </a:p>
          <a:p>
            <a:r>
              <a:rPr lang="de-DE" dirty="0"/>
              <a:t>handschriftlich mit Folienstiften</a:t>
            </a:r>
          </a:p>
          <a:p>
            <a:endParaRPr lang="de-DE" dirty="0"/>
          </a:p>
          <a:p>
            <a:r>
              <a:rPr lang="de-DE" dirty="0"/>
              <a:t>Kopien auf Transparentfolien</a:t>
            </a:r>
          </a:p>
          <a:p>
            <a:endParaRPr lang="de-DE" dirty="0"/>
          </a:p>
          <a:p>
            <a:r>
              <a:rPr lang="de-DE" dirty="0"/>
              <a:t>Handschriftliche Ergänzungen möglich</a:t>
            </a:r>
          </a:p>
          <a:p>
            <a:endParaRPr lang="de-DE" dirty="0"/>
          </a:p>
          <a:p>
            <a:r>
              <a:rPr lang="de-DE" dirty="0"/>
              <a:t>Gestaltung</a:t>
            </a:r>
          </a:p>
          <a:p>
            <a:endParaRPr lang="de-DE" dirty="0"/>
          </a:p>
          <a:p>
            <a:r>
              <a:rPr lang="de-DE" dirty="0"/>
              <a:t>Schriftgröße (24 ....48)</a:t>
            </a:r>
          </a:p>
          <a:p>
            <a:r>
              <a:rPr lang="de-DE" dirty="0"/>
              <a:t>nicht "überladen" max. 8 Hauptpunkte</a:t>
            </a:r>
          </a:p>
          <a:p>
            <a:endParaRPr lang="de-DE" dirty="0"/>
          </a:p>
          <a:p>
            <a:r>
              <a:rPr lang="de-DE" dirty="0"/>
              <a:t>visualisieren, Diagramme, Bilder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340" y="2232299"/>
            <a:ext cx="4839418" cy="391833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914400" y="6314536"/>
            <a:ext cx="105673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/>
              <a:t>Susanne Schwab, Modul Moderation und Präsentation, POWER POINT Präsentation zum Thema: Vortrags – und Präsentationstechnik, November 2016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6428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872" y="1000663"/>
            <a:ext cx="10337608" cy="51672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/>
              <a:t>GUTE FOLIENGESTALTUNG </a:t>
            </a:r>
          </a:p>
          <a:p>
            <a:pPr algn="l">
              <a:lnSpc>
                <a:spcPct val="150000"/>
              </a:lnSpc>
            </a:pPr>
            <a:endParaRPr lang="de-DE" sz="1800" dirty="0"/>
          </a:p>
          <a:p>
            <a:pPr algn="l">
              <a:lnSpc>
                <a:spcPct val="150000"/>
              </a:lnSpc>
            </a:pPr>
            <a:r>
              <a:rPr lang="de-DE" sz="2000" dirty="0"/>
              <a:t>Aussagen visualisieren</a:t>
            </a:r>
          </a:p>
          <a:p>
            <a:pPr algn="l">
              <a:lnSpc>
                <a:spcPct val="150000"/>
              </a:lnSpc>
            </a:pPr>
            <a:endParaRPr lang="de-DE" sz="2000" dirty="0"/>
          </a:p>
          <a:p>
            <a:pPr algn="l">
              <a:lnSpc>
                <a:spcPct val="150000"/>
              </a:lnSpc>
            </a:pPr>
            <a:r>
              <a:rPr lang="de-DE" sz="2000" dirty="0"/>
              <a:t>Zahlen veranschaulichen</a:t>
            </a:r>
          </a:p>
          <a:p>
            <a:pPr algn="l">
              <a:lnSpc>
                <a:spcPct val="150000"/>
              </a:lnSpc>
            </a:pPr>
            <a:endParaRPr lang="de-DE" sz="2000" dirty="0"/>
          </a:p>
          <a:p>
            <a:pPr algn="l">
              <a:lnSpc>
                <a:spcPct val="150000"/>
              </a:lnSpc>
            </a:pPr>
            <a:r>
              <a:rPr lang="de-DE" sz="2000" dirty="0" err="1"/>
              <a:t>Grosse</a:t>
            </a:r>
            <a:r>
              <a:rPr lang="de-DE" sz="2000" dirty="0"/>
              <a:t> Schrift, Stichworte</a:t>
            </a:r>
          </a:p>
          <a:p>
            <a:pPr algn="l">
              <a:lnSpc>
                <a:spcPct val="150000"/>
              </a:lnSpc>
            </a:pPr>
            <a:endParaRPr lang="de-DE" sz="2000" dirty="0"/>
          </a:p>
          <a:p>
            <a:pPr algn="l">
              <a:lnSpc>
                <a:spcPct val="150000"/>
              </a:lnSpc>
            </a:pPr>
            <a:r>
              <a:rPr lang="de-DE" sz="2000" dirty="0"/>
              <a:t>Fotos, wenn es um Details geht</a:t>
            </a:r>
          </a:p>
          <a:p>
            <a:pPr algn="l">
              <a:lnSpc>
                <a:spcPct val="150000"/>
              </a:lnSpc>
            </a:pPr>
            <a:endParaRPr lang="de-DE" sz="1800" dirty="0"/>
          </a:p>
          <a:p>
            <a:pPr algn="l"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275" y="1728755"/>
            <a:ext cx="4140679" cy="418896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40279" y="6331789"/>
            <a:ext cx="105414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/>
              <a:t>Susanne Schwab, Modul Moderation und Präsentation, POWER POINT Präsentation zum Thema: Vortrags – und Präsentationstechnik, November 2016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8394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872" y="1000663"/>
            <a:ext cx="10337608" cy="51672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r>
              <a:rPr lang="de-DE" dirty="0"/>
              <a:t>Nicht gut:</a:t>
            </a:r>
          </a:p>
          <a:p>
            <a:pPr algn="l"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r>
              <a:rPr lang="de-DE" dirty="0"/>
              <a:t>Schrift zu klein</a:t>
            </a:r>
          </a:p>
          <a:p>
            <a:pPr algn="l"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r>
              <a:rPr lang="de-DE" dirty="0"/>
              <a:t>Zu viele Farben </a:t>
            </a:r>
          </a:p>
          <a:p>
            <a:pPr algn="l"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r>
              <a:rPr lang="de-DE" dirty="0"/>
              <a:t>Zu viel Text</a:t>
            </a:r>
          </a:p>
          <a:p>
            <a:pPr algn="l"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436" y="1000663"/>
            <a:ext cx="7396076" cy="559078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48906" y="6331789"/>
            <a:ext cx="105328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/>
              <a:t>Susanne Schwab, Modul Moderation und Präsentation, POWER POINT Präsentation zum Thema: Vortrags – und Präsentationstechnik, November 2016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41862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872" y="836763"/>
            <a:ext cx="10337608" cy="53311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de-DE" sz="2200" b="1" dirty="0"/>
              <a:t>TAFEL, FLIPCHART </a:t>
            </a:r>
          </a:p>
          <a:p>
            <a:pPr algn="l">
              <a:lnSpc>
                <a:spcPct val="150000"/>
              </a:lnSpc>
            </a:pPr>
            <a:endParaRPr lang="de-DE" sz="1600" dirty="0"/>
          </a:p>
          <a:p>
            <a:pPr algn="l">
              <a:lnSpc>
                <a:spcPct val="150000"/>
              </a:lnSpc>
            </a:pPr>
            <a:r>
              <a:rPr lang="de-DE" sz="1800" dirty="0"/>
              <a:t>Das Klassische Medium</a:t>
            </a:r>
          </a:p>
          <a:p>
            <a:pPr algn="l">
              <a:lnSpc>
                <a:spcPct val="150000"/>
              </a:lnSpc>
            </a:pPr>
            <a:endParaRPr lang="de-DE" sz="1800" dirty="0"/>
          </a:p>
          <a:p>
            <a:pPr algn="l">
              <a:lnSpc>
                <a:spcPct val="150000"/>
              </a:lnSpc>
            </a:pPr>
            <a:r>
              <a:rPr lang="de-DE" sz="1800" dirty="0"/>
              <a:t>Technik einfach und sicher</a:t>
            </a:r>
          </a:p>
          <a:p>
            <a:pPr algn="l">
              <a:lnSpc>
                <a:spcPct val="150000"/>
              </a:lnSpc>
            </a:pPr>
            <a:endParaRPr lang="de-DE" sz="1800" dirty="0"/>
          </a:p>
          <a:p>
            <a:pPr algn="l">
              <a:lnSpc>
                <a:spcPct val="150000"/>
              </a:lnSpc>
            </a:pPr>
            <a:r>
              <a:rPr lang="de-DE" sz="1800" dirty="0"/>
              <a:t>Umfangreichen Darstellungen </a:t>
            </a:r>
          </a:p>
          <a:p>
            <a:pPr algn="l">
              <a:lnSpc>
                <a:spcPct val="150000"/>
              </a:lnSpc>
            </a:pPr>
            <a:r>
              <a:rPr lang="de-DE" sz="1800" dirty="0"/>
              <a:t>möglich</a:t>
            </a:r>
          </a:p>
          <a:p>
            <a:pPr algn="l">
              <a:lnSpc>
                <a:spcPct val="150000"/>
              </a:lnSpc>
            </a:pPr>
            <a:endParaRPr lang="de-DE" sz="1800" dirty="0"/>
          </a:p>
          <a:p>
            <a:pPr algn="l">
              <a:lnSpc>
                <a:spcPct val="150000"/>
              </a:lnSpc>
            </a:pPr>
            <a:r>
              <a:rPr lang="de-DE" sz="1800" dirty="0"/>
              <a:t>Darstellung bleibt präsent</a:t>
            </a:r>
          </a:p>
          <a:p>
            <a:pPr algn="l">
              <a:lnSpc>
                <a:spcPct val="150000"/>
              </a:lnSpc>
            </a:pPr>
            <a:endParaRPr lang="de-DE" sz="1800" dirty="0"/>
          </a:p>
          <a:p>
            <a:pPr algn="l">
              <a:lnSpc>
                <a:spcPct val="150000"/>
              </a:lnSpc>
            </a:pPr>
            <a:r>
              <a:rPr lang="de-DE" sz="1800" dirty="0"/>
              <a:t>Vortragsgliederung</a:t>
            </a:r>
          </a:p>
          <a:p>
            <a:pPr algn="l">
              <a:lnSpc>
                <a:spcPct val="150000"/>
              </a:lnSpc>
            </a:pPr>
            <a:endParaRPr lang="de-DE" sz="1800" dirty="0"/>
          </a:p>
          <a:p>
            <a:pPr algn="l">
              <a:lnSpc>
                <a:spcPct val="150000"/>
              </a:lnSpc>
            </a:pPr>
            <a:r>
              <a:rPr lang="de-DE" sz="1800" dirty="0"/>
              <a:t>Definitionen</a:t>
            </a:r>
          </a:p>
          <a:p>
            <a:pPr algn="l">
              <a:lnSpc>
                <a:spcPct val="150000"/>
              </a:lnSpc>
            </a:pPr>
            <a:endParaRPr lang="de-DE" sz="1600" dirty="0"/>
          </a:p>
          <a:p>
            <a:pPr algn="l"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926" y="1737011"/>
            <a:ext cx="5907832" cy="443087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54015" y="6288657"/>
            <a:ext cx="106277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/>
              <a:t>Susanne Schwab, Modul Moderation und Präsentation, POWER POINT Präsentation zum Thema: Vortrags – und Präsentationstechnik, November 2016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41279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872" y="914401"/>
            <a:ext cx="10337608" cy="525348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de-DE" sz="2600" b="1" dirty="0"/>
              <a:t>INTERAKTIVES WHITEBOARD / IWB </a:t>
            </a:r>
          </a:p>
          <a:p>
            <a:pPr algn="l">
              <a:lnSpc>
                <a:spcPct val="150000"/>
              </a:lnSpc>
            </a:pPr>
            <a:endParaRPr lang="de-DE" sz="1600" dirty="0"/>
          </a:p>
          <a:p>
            <a:pPr algn="l">
              <a:lnSpc>
                <a:spcPct val="150000"/>
              </a:lnSpc>
            </a:pPr>
            <a:endParaRPr lang="de-DE" sz="1600" dirty="0"/>
          </a:p>
          <a:p>
            <a:pPr algn="l">
              <a:lnSpc>
                <a:spcPct val="150000"/>
              </a:lnSpc>
            </a:pPr>
            <a:r>
              <a:rPr lang="de-DE" sz="1600" dirty="0"/>
              <a:t>Bedienung mit Stift, Touch und Whiteboard-Marker. </a:t>
            </a:r>
          </a:p>
          <a:p>
            <a:pPr algn="l">
              <a:lnSpc>
                <a:spcPct val="150000"/>
              </a:lnSpc>
            </a:pPr>
            <a:r>
              <a:rPr lang="de-DE" sz="1600" dirty="0"/>
              <a:t>Mit digitalem Stift für Differenzierung von Stift und Touch.</a:t>
            </a:r>
          </a:p>
          <a:p>
            <a:pPr algn="l">
              <a:lnSpc>
                <a:spcPct val="150000"/>
              </a:lnSpc>
            </a:pPr>
            <a:endParaRPr lang="de-DE" sz="1600" dirty="0"/>
          </a:p>
          <a:p>
            <a:pPr algn="l">
              <a:lnSpc>
                <a:spcPct val="150000"/>
              </a:lnSpc>
            </a:pPr>
            <a:r>
              <a:rPr lang="de-DE" sz="1600" dirty="0"/>
              <a:t>Interaktive digitale Tafel, die mit einem Computer verbunden ist. </a:t>
            </a:r>
          </a:p>
          <a:p>
            <a:pPr algn="l">
              <a:lnSpc>
                <a:spcPct val="150000"/>
              </a:lnSpc>
            </a:pPr>
            <a:r>
              <a:rPr lang="de-DE" sz="1600" dirty="0"/>
              <a:t>Auch </a:t>
            </a:r>
            <a:r>
              <a:rPr lang="de-DE" sz="1600" dirty="0" err="1"/>
              <a:t>ActivBoard</a:t>
            </a:r>
            <a:r>
              <a:rPr lang="de-DE" sz="1600" dirty="0"/>
              <a:t> oder Smartboard.</a:t>
            </a:r>
          </a:p>
          <a:p>
            <a:pPr algn="l">
              <a:lnSpc>
                <a:spcPct val="150000"/>
              </a:lnSpc>
            </a:pPr>
            <a:endParaRPr lang="de-DE" sz="1600" dirty="0"/>
          </a:p>
          <a:p>
            <a:pPr algn="l">
              <a:lnSpc>
                <a:spcPct val="150000"/>
              </a:lnSpc>
            </a:pPr>
            <a:r>
              <a:rPr lang="de-DE" sz="1600" dirty="0"/>
              <a:t>Über ein vom Computer angezeigtes Bild </a:t>
            </a:r>
          </a:p>
          <a:p>
            <a:pPr algn="l">
              <a:lnSpc>
                <a:spcPct val="150000"/>
              </a:lnSpc>
            </a:pPr>
            <a:r>
              <a:rPr lang="de-DE" sz="1600" dirty="0"/>
              <a:t>handschriftliche Ergänzungen möglich.</a:t>
            </a:r>
          </a:p>
          <a:p>
            <a:pPr algn="l">
              <a:lnSpc>
                <a:spcPct val="150000"/>
              </a:lnSpc>
            </a:pPr>
            <a:endParaRPr lang="de-DE" sz="1600" dirty="0"/>
          </a:p>
          <a:p>
            <a:pPr algn="l">
              <a:lnSpc>
                <a:spcPct val="150000"/>
              </a:lnSpc>
            </a:pPr>
            <a:r>
              <a:rPr lang="de-DE" sz="1600" dirty="0"/>
              <a:t>Ebenen, die nach und nach eingeblendet werden. </a:t>
            </a:r>
          </a:p>
          <a:p>
            <a:pPr algn="l">
              <a:lnSpc>
                <a:spcPct val="150000"/>
              </a:lnSpc>
            </a:pPr>
            <a:endParaRPr lang="de-DE" sz="1600" dirty="0"/>
          </a:p>
          <a:p>
            <a:pPr algn="l">
              <a:lnSpc>
                <a:spcPct val="150000"/>
              </a:lnSpc>
            </a:pPr>
            <a:r>
              <a:rPr lang="de-DE" sz="1600" dirty="0"/>
              <a:t>Dynamisches Einbinden von Medien </a:t>
            </a:r>
          </a:p>
          <a:p>
            <a:pPr algn="l">
              <a:lnSpc>
                <a:spcPct val="150000"/>
              </a:lnSpc>
            </a:pPr>
            <a:r>
              <a:rPr lang="de-DE" sz="1600" dirty="0"/>
              <a:t>(Videodateien, Musikclips, Inhalte aus dem Internet)</a:t>
            </a:r>
          </a:p>
          <a:p>
            <a:pPr algn="l">
              <a:lnSpc>
                <a:spcPct val="150000"/>
              </a:lnSpc>
            </a:pPr>
            <a:endParaRPr lang="de-DE" sz="1600" dirty="0"/>
          </a:p>
          <a:p>
            <a:pPr algn="l">
              <a:lnSpc>
                <a:spcPct val="150000"/>
              </a:lnSpc>
            </a:pPr>
            <a:r>
              <a:rPr lang="de-DE" sz="1600" dirty="0"/>
              <a:t>So kann z. B. ein Arbeitsblatt unter einen Visualizer gelegt werden </a:t>
            </a:r>
          </a:p>
          <a:p>
            <a:pPr algn="l">
              <a:lnSpc>
                <a:spcPct val="150000"/>
              </a:lnSpc>
            </a:pPr>
            <a:r>
              <a:rPr lang="de-DE" sz="1600" dirty="0"/>
              <a:t>und die Notizen </a:t>
            </a:r>
          </a:p>
          <a:p>
            <a:pPr algn="l">
              <a:lnSpc>
                <a:spcPct val="150000"/>
              </a:lnSpc>
            </a:pPr>
            <a:r>
              <a:rPr lang="de-DE" sz="1600" dirty="0"/>
              <a:t>mit dem interaktiven Whiteboard hinzugefügt werden.</a:t>
            </a:r>
          </a:p>
          <a:p>
            <a:pPr algn="l">
              <a:lnSpc>
                <a:spcPct val="150000"/>
              </a:lnSpc>
            </a:pPr>
            <a:endParaRPr lang="de-DE" sz="1600" dirty="0"/>
          </a:p>
          <a:p>
            <a:pPr algn="l"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791" y="1959504"/>
            <a:ext cx="3889967" cy="420838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41872" y="6271404"/>
            <a:ext cx="108088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/>
              <a:t>Susanne Schwab, Modul Moderation und Präsentation, POWER POINT Präsentation zum Thema: Vortrags – und Präsentationstechnik, November 2016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51670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872" y="776377"/>
            <a:ext cx="10337608" cy="539150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de-DE" sz="2200" b="1" dirty="0"/>
              <a:t>REAKTION AUF FRAGEN</a:t>
            </a:r>
          </a:p>
          <a:p>
            <a:pPr algn="l">
              <a:lnSpc>
                <a:spcPct val="150000"/>
              </a:lnSpc>
            </a:pPr>
            <a:endParaRPr lang="de-DE" sz="1500" dirty="0"/>
          </a:p>
          <a:p>
            <a:pPr algn="l">
              <a:lnSpc>
                <a:spcPct val="150000"/>
              </a:lnSpc>
            </a:pPr>
            <a:r>
              <a:rPr lang="de-DE" sz="1500" dirty="0"/>
              <a:t>sachbezogen, knapp antworten</a:t>
            </a:r>
          </a:p>
          <a:p>
            <a:pPr algn="l">
              <a:lnSpc>
                <a:spcPct val="150000"/>
              </a:lnSpc>
            </a:pPr>
            <a:endParaRPr lang="de-DE" sz="1500" dirty="0"/>
          </a:p>
          <a:p>
            <a:pPr algn="l">
              <a:lnSpc>
                <a:spcPct val="150000"/>
              </a:lnSpc>
            </a:pPr>
            <a:r>
              <a:rPr lang="de-DE" sz="1500" dirty="0"/>
              <a:t>geduldig zuhören</a:t>
            </a:r>
          </a:p>
          <a:p>
            <a:pPr algn="l">
              <a:lnSpc>
                <a:spcPct val="150000"/>
              </a:lnSpc>
            </a:pPr>
            <a:endParaRPr lang="de-DE" sz="1500" dirty="0"/>
          </a:p>
          <a:p>
            <a:pPr algn="l">
              <a:lnSpc>
                <a:spcPct val="150000"/>
              </a:lnSpc>
            </a:pPr>
            <a:r>
              <a:rPr lang="de-DE" sz="1500" dirty="0"/>
              <a:t>positiv quittieren</a:t>
            </a:r>
          </a:p>
          <a:p>
            <a:pPr algn="l">
              <a:lnSpc>
                <a:spcPct val="150000"/>
              </a:lnSpc>
            </a:pPr>
            <a:endParaRPr lang="de-DE" sz="1500" dirty="0"/>
          </a:p>
          <a:p>
            <a:pPr algn="l">
              <a:lnSpc>
                <a:spcPct val="150000"/>
              </a:lnSpc>
            </a:pPr>
            <a:r>
              <a:rPr lang="de-DE" sz="1500" dirty="0"/>
              <a:t>Kern der Frage wiederholen</a:t>
            </a:r>
          </a:p>
          <a:p>
            <a:pPr algn="l">
              <a:lnSpc>
                <a:spcPct val="150000"/>
              </a:lnSpc>
            </a:pPr>
            <a:endParaRPr lang="de-DE" sz="1500" dirty="0"/>
          </a:p>
          <a:p>
            <a:pPr algn="l">
              <a:lnSpc>
                <a:spcPct val="150000"/>
              </a:lnSpc>
            </a:pPr>
            <a:r>
              <a:rPr lang="de-DE" sz="1500" dirty="0"/>
              <a:t>sachbezogen antworten</a:t>
            </a:r>
          </a:p>
          <a:p>
            <a:pPr algn="l">
              <a:lnSpc>
                <a:spcPct val="150000"/>
              </a:lnSpc>
            </a:pPr>
            <a:endParaRPr lang="de-DE" sz="1500" dirty="0"/>
          </a:p>
          <a:p>
            <a:pPr algn="l">
              <a:lnSpc>
                <a:spcPct val="150000"/>
              </a:lnSpc>
            </a:pPr>
            <a:r>
              <a:rPr lang="de-DE" sz="1500" dirty="0"/>
              <a:t>nicht abschweifen</a:t>
            </a:r>
          </a:p>
          <a:p>
            <a:pPr algn="l">
              <a:lnSpc>
                <a:spcPct val="150000"/>
              </a:lnSpc>
            </a:pPr>
            <a:endParaRPr lang="de-DE" sz="1500" dirty="0"/>
          </a:p>
          <a:p>
            <a:pPr algn="l">
              <a:lnSpc>
                <a:spcPct val="150000"/>
              </a:lnSpc>
            </a:pPr>
            <a:r>
              <a:rPr lang="de-DE" sz="1500" dirty="0"/>
              <a:t>„das ist eine interessante Frage“</a:t>
            </a:r>
          </a:p>
          <a:p>
            <a:pPr algn="l">
              <a:lnSpc>
                <a:spcPct val="150000"/>
              </a:lnSpc>
            </a:pPr>
            <a:endParaRPr lang="de-DE" sz="1500" dirty="0"/>
          </a:p>
          <a:p>
            <a:pPr algn="l">
              <a:lnSpc>
                <a:spcPct val="150000"/>
              </a:lnSpc>
            </a:pPr>
            <a:r>
              <a:rPr lang="de-DE" sz="1500" dirty="0"/>
              <a:t>fachliche Frage aus dem Publikum</a:t>
            </a:r>
          </a:p>
          <a:p>
            <a:pPr algn="l">
              <a:lnSpc>
                <a:spcPct val="150000"/>
              </a:lnSpc>
            </a:pPr>
            <a:endParaRPr lang="de-DE" sz="1600" dirty="0"/>
          </a:p>
          <a:p>
            <a:pPr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900" y="1725284"/>
            <a:ext cx="6632858" cy="444260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41873" y="6167886"/>
            <a:ext cx="107398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1100" dirty="0"/>
          </a:p>
          <a:p>
            <a:pPr algn="ctr"/>
            <a:r>
              <a:rPr lang="de-DE" sz="1100" dirty="0"/>
              <a:t>Susanne Schwab, Modul Moderation und Präsentation, POWER POINT Präsentation zum Thema: Vortrags – und Präsentationstechnik, November 2016</a:t>
            </a:r>
          </a:p>
        </p:txBody>
      </p:sp>
    </p:spTree>
    <p:extLst>
      <p:ext uri="{BB962C8B-B14F-4D97-AF65-F5344CB8AC3E}">
        <p14:creationId xmlns:p14="http://schemas.microsoft.com/office/powerpoint/2010/main" val="211443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872" y="707367"/>
            <a:ext cx="10337608" cy="546052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de-DE" sz="2600" b="1" dirty="0"/>
              <a:t>MULTIMEDIAPRÄSENTATION</a:t>
            </a:r>
          </a:p>
          <a:p>
            <a:pPr algn="l">
              <a:lnSpc>
                <a:spcPct val="150000"/>
              </a:lnSpc>
            </a:pPr>
            <a:endParaRPr lang="de-DE" sz="1600" dirty="0"/>
          </a:p>
          <a:p>
            <a:pPr algn="l">
              <a:lnSpc>
                <a:spcPct val="150000"/>
              </a:lnSpc>
            </a:pPr>
            <a:endParaRPr lang="de-DE" sz="1600" dirty="0"/>
          </a:p>
          <a:p>
            <a:pPr algn="l">
              <a:lnSpc>
                <a:spcPct val="150000"/>
              </a:lnSpc>
            </a:pPr>
            <a:r>
              <a:rPr lang="de-DE" sz="1800" dirty="0"/>
              <a:t>visualisierte, aufregende Präsentationen	</a:t>
            </a:r>
          </a:p>
          <a:p>
            <a:pPr algn="l">
              <a:lnSpc>
                <a:spcPct val="150000"/>
              </a:lnSpc>
            </a:pPr>
            <a:endParaRPr lang="de-DE" sz="1800" dirty="0"/>
          </a:p>
          <a:p>
            <a:pPr algn="l">
              <a:lnSpc>
                <a:spcPct val="150000"/>
              </a:lnSpc>
            </a:pPr>
            <a:r>
              <a:rPr lang="de-DE" sz="1800" dirty="0"/>
              <a:t>optimale Kombination von</a:t>
            </a:r>
          </a:p>
          <a:p>
            <a:pPr algn="l">
              <a:lnSpc>
                <a:spcPct val="150000"/>
              </a:lnSpc>
            </a:pPr>
            <a:endParaRPr lang="de-DE" sz="1800" dirty="0"/>
          </a:p>
          <a:p>
            <a:pPr algn="l">
              <a:lnSpc>
                <a:spcPct val="150000"/>
              </a:lnSpc>
            </a:pPr>
            <a:r>
              <a:rPr lang="de-DE" sz="1800" dirty="0"/>
              <a:t>Text (</a:t>
            </a:r>
            <a:r>
              <a:rPr lang="de-DE" sz="1800" dirty="0" err="1"/>
              <a:t>konventiONelle</a:t>
            </a:r>
            <a:r>
              <a:rPr lang="de-DE" sz="1800" dirty="0"/>
              <a:t> Folien) /  Grafiken, Fotos</a:t>
            </a:r>
          </a:p>
          <a:p>
            <a:pPr algn="l">
              <a:lnSpc>
                <a:spcPct val="150000"/>
              </a:lnSpc>
            </a:pPr>
            <a:endParaRPr lang="de-DE" sz="1800" dirty="0"/>
          </a:p>
          <a:p>
            <a:pPr algn="l">
              <a:lnSpc>
                <a:spcPct val="150000"/>
              </a:lnSpc>
            </a:pPr>
            <a:r>
              <a:rPr lang="de-DE" sz="1800" dirty="0"/>
              <a:t>Animation, Videosequenzen</a:t>
            </a:r>
          </a:p>
          <a:p>
            <a:pPr algn="l">
              <a:lnSpc>
                <a:spcPct val="150000"/>
              </a:lnSpc>
            </a:pPr>
            <a:endParaRPr lang="de-DE" sz="1800" dirty="0"/>
          </a:p>
          <a:p>
            <a:pPr algn="l">
              <a:lnSpc>
                <a:spcPct val="150000"/>
              </a:lnSpc>
            </a:pPr>
            <a:r>
              <a:rPr lang="de-DE" sz="1800" dirty="0"/>
              <a:t>Sprache, Musik</a:t>
            </a:r>
          </a:p>
          <a:p>
            <a:pPr algn="l">
              <a:lnSpc>
                <a:spcPct val="150000"/>
              </a:lnSpc>
            </a:pPr>
            <a:endParaRPr lang="de-DE" sz="1800" dirty="0"/>
          </a:p>
          <a:p>
            <a:pPr algn="l">
              <a:lnSpc>
                <a:spcPct val="150000"/>
              </a:lnSpc>
            </a:pPr>
            <a:r>
              <a:rPr lang="de-DE" sz="1800" dirty="0"/>
              <a:t>Programmdemos</a:t>
            </a:r>
          </a:p>
          <a:p>
            <a:pPr algn="l">
              <a:lnSpc>
                <a:spcPct val="150000"/>
              </a:lnSpc>
            </a:pPr>
            <a:endParaRPr lang="de-DE" sz="1800" dirty="0"/>
          </a:p>
          <a:p>
            <a:pPr algn="l">
              <a:lnSpc>
                <a:spcPct val="150000"/>
              </a:lnSpc>
            </a:pPr>
            <a:r>
              <a:rPr lang="de-DE" sz="1800" dirty="0"/>
              <a:t>Interaktive Steuerung (</a:t>
            </a:r>
            <a:r>
              <a:rPr lang="de-DE" sz="1800" dirty="0" err="1"/>
              <a:t>Funkmaus</a:t>
            </a:r>
            <a:r>
              <a:rPr lang="de-DE" sz="1800" dirty="0"/>
              <a:t>)</a:t>
            </a:r>
          </a:p>
          <a:p>
            <a:pPr algn="l">
              <a:lnSpc>
                <a:spcPct val="150000"/>
              </a:lnSpc>
            </a:pPr>
            <a:endParaRPr lang="de-DE" sz="1800" dirty="0"/>
          </a:p>
          <a:p>
            <a:pPr algn="l">
              <a:lnSpc>
                <a:spcPct val="150000"/>
              </a:lnSpc>
            </a:pPr>
            <a:r>
              <a:rPr lang="de-DE" sz="1800" dirty="0"/>
              <a:t>Ablauf, Tempo steuert Referent</a:t>
            </a:r>
          </a:p>
          <a:p>
            <a:pPr algn="l">
              <a:lnSpc>
                <a:spcPct val="150000"/>
              </a:lnSpc>
            </a:pPr>
            <a:endParaRPr lang="de-DE" sz="1600" b="1" dirty="0"/>
          </a:p>
          <a:p>
            <a:pPr algn="l"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241" y="1509623"/>
            <a:ext cx="4520242" cy="452024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41872" y="6271404"/>
            <a:ext cx="10739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/>
              <a:t>Susanne Schwab, Modul Moderation und Präsentation, POWER POINT Präsentation zum Thema: Vortrags – und Präsentationstechnik, November 2016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03166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872" y="1000663"/>
            <a:ext cx="10337608" cy="516722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de-DE" sz="2900" b="1" dirty="0"/>
              <a:t>CHECKLISTE</a:t>
            </a:r>
          </a:p>
          <a:p>
            <a:pPr algn="l">
              <a:lnSpc>
                <a:spcPct val="150000"/>
              </a:lnSpc>
            </a:pPr>
            <a:r>
              <a:rPr lang="de-DE" sz="1600" b="1" dirty="0"/>
              <a:t>Zur Vorbereitung und Evaluierung</a:t>
            </a:r>
          </a:p>
          <a:p>
            <a:pPr algn="l">
              <a:lnSpc>
                <a:spcPct val="150000"/>
              </a:lnSpc>
            </a:pPr>
            <a:endParaRPr lang="de-DE" sz="1600" b="1" dirty="0"/>
          </a:p>
          <a:p>
            <a:pPr algn="l">
              <a:lnSpc>
                <a:spcPct val="150000"/>
              </a:lnSpc>
            </a:pPr>
            <a:r>
              <a:rPr lang="de-DE" sz="1600" b="1" dirty="0"/>
              <a:t>Präsentations-Checkliste Bewertung</a:t>
            </a:r>
          </a:p>
          <a:p>
            <a:pPr algn="l">
              <a:lnSpc>
                <a:spcPct val="150000"/>
              </a:lnSpc>
            </a:pPr>
            <a:endParaRPr lang="de-DE" sz="1600" b="1" dirty="0"/>
          </a:p>
          <a:p>
            <a:pPr algn="l">
              <a:lnSpc>
                <a:spcPct val="150000"/>
              </a:lnSpc>
            </a:pPr>
            <a:r>
              <a:rPr lang="de-DE" sz="1600" b="1" dirty="0"/>
              <a:t>1.</a:t>
            </a:r>
          </a:p>
          <a:p>
            <a:pPr algn="l">
              <a:lnSpc>
                <a:spcPct val="150000"/>
              </a:lnSpc>
            </a:pPr>
            <a:r>
              <a:rPr lang="de-DE" sz="1600" b="1" dirty="0"/>
              <a:t>Einstieg Präsentation</a:t>
            </a:r>
          </a:p>
          <a:p>
            <a:pPr algn="l">
              <a:lnSpc>
                <a:spcPct val="150000"/>
              </a:lnSpc>
            </a:pPr>
            <a:endParaRPr lang="de-DE" sz="1600" b="1" dirty="0"/>
          </a:p>
          <a:p>
            <a:pPr algn="l">
              <a:lnSpc>
                <a:spcPct val="150000"/>
              </a:lnSpc>
            </a:pPr>
            <a:r>
              <a:rPr lang="de-DE" sz="1600" b="1" dirty="0"/>
              <a:t>2. </a:t>
            </a:r>
          </a:p>
          <a:p>
            <a:pPr algn="l">
              <a:lnSpc>
                <a:spcPct val="150000"/>
              </a:lnSpc>
            </a:pPr>
            <a:r>
              <a:rPr lang="de-DE" sz="1600" b="1" dirty="0"/>
              <a:t>Sprache (Stimme, Modulation, Tempo)</a:t>
            </a:r>
          </a:p>
          <a:p>
            <a:pPr algn="l">
              <a:lnSpc>
                <a:spcPct val="150000"/>
              </a:lnSpc>
            </a:pPr>
            <a:endParaRPr lang="de-DE" sz="1600" b="1" dirty="0"/>
          </a:p>
          <a:p>
            <a:pPr algn="l">
              <a:lnSpc>
                <a:spcPct val="150000"/>
              </a:lnSpc>
            </a:pPr>
            <a:r>
              <a:rPr lang="de-DE" sz="1600" b="1" dirty="0"/>
              <a:t>3. </a:t>
            </a:r>
          </a:p>
          <a:p>
            <a:pPr algn="l">
              <a:lnSpc>
                <a:spcPct val="150000"/>
              </a:lnSpc>
            </a:pPr>
            <a:r>
              <a:rPr lang="de-DE" sz="1600" b="1" dirty="0"/>
              <a:t>Mimik, Blickkontakt</a:t>
            </a:r>
          </a:p>
          <a:p>
            <a:pPr algn="l">
              <a:lnSpc>
                <a:spcPct val="150000"/>
              </a:lnSpc>
            </a:pPr>
            <a:endParaRPr lang="de-DE" sz="1600" b="1" dirty="0"/>
          </a:p>
          <a:p>
            <a:pPr algn="l">
              <a:lnSpc>
                <a:spcPct val="150000"/>
              </a:lnSpc>
            </a:pPr>
            <a:r>
              <a:rPr lang="de-DE" sz="1600" b="1" dirty="0"/>
              <a:t>4. </a:t>
            </a:r>
          </a:p>
          <a:p>
            <a:pPr algn="l">
              <a:lnSpc>
                <a:spcPct val="150000"/>
              </a:lnSpc>
            </a:pPr>
            <a:r>
              <a:rPr lang="de-DE" sz="1600" b="1" dirty="0"/>
              <a:t>Gestik, Körpersprache</a:t>
            </a:r>
          </a:p>
          <a:p>
            <a:pPr algn="l">
              <a:lnSpc>
                <a:spcPct val="150000"/>
              </a:lnSpc>
            </a:pPr>
            <a:endParaRPr lang="de-DE" sz="1600" b="1" dirty="0"/>
          </a:p>
          <a:p>
            <a:pPr algn="l">
              <a:lnSpc>
                <a:spcPct val="150000"/>
              </a:lnSpc>
            </a:pPr>
            <a:r>
              <a:rPr lang="de-DE" sz="1600" b="1" dirty="0"/>
              <a:t>5. </a:t>
            </a:r>
          </a:p>
          <a:p>
            <a:pPr algn="l">
              <a:lnSpc>
                <a:spcPct val="150000"/>
              </a:lnSpc>
            </a:pPr>
            <a:r>
              <a:rPr lang="de-DE" sz="1600" b="1" dirty="0"/>
              <a:t>Aufbau, Gliederung </a:t>
            </a:r>
          </a:p>
          <a:p>
            <a:pPr algn="l">
              <a:lnSpc>
                <a:spcPct val="150000"/>
              </a:lnSpc>
            </a:pPr>
            <a:endParaRPr lang="de-DE" sz="1600" b="1" dirty="0"/>
          </a:p>
          <a:p>
            <a:pPr algn="l">
              <a:lnSpc>
                <a:spcPct val="150000"/>
              </a:lnSpc>
            </a:pPr>
            <a:r>
              <a:rPr lang="de-DE" sz="1600" b="1" dirty="0"/>
              <a:t>6. </a:t>
            </a:r>
          </a:p>
          <a:p>
            <a:pPr algn="l">
              <a:lnSpc>
                <a:spcPct val="150000"/>
              </a:lnSpc>
            </a:pPr>
            <a:r>
              <a:rPr lang="de-DE" sz="1600" b="1" dirty="0"/>
              <a:t>Inhalt, Argumentation</a:t>
            </a:r>
          </a:p>
          <a:p>
            <a:pPr algn="l">
              <a:lnSpc>
                <a:spcPct val="150000"/>
              </a:lnSpc>
            </a:pPr>
            <a:endParaRPr lang="de-DE" sz="16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12" y="2374276"/>
            <a:ext cx="3588588" cy="328465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41873" y="6236898"/>
            <a:ext cx="10653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/>
              <a:t>Susanne Schwab, Modul Moderation und Präsentation, POWER POINT Präsentation zum Thema: Vortrags – und Präsentationstechnik, November 2016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93559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872" y="1000663"/>
            <a:ext cx="10337608" cy="516722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de-DE" sz="2600" b="1" dirty="0"/>
              <a:t>CHECKLISTE</a:t>
            </a:r>
          </a:p>
          <a:p>
            <a:pPr algn="l">
              <a:lnSpc>
                <a:spcPct val="150000"/>
              </a:lnSpc>
            </a:pPr>
            <a:r>
              <a:rPr lang="de-DE" sz="1600" b="1" dirty="0"/>
              <a:t>7. </a:t>
            </a:r>
          </a:p>
          <a:p>
            <a:pPr algn="l">
              <a:lnSpc>
                <a:spcPct val="150000"/>
              </a:lnSpc>
            </a:pPr>
            <a:r>
              <a:rPr lang="de-DE" sz="1600" b="1" dirty="0"/>
              <a:t>Visualisierung, Gestaltung Medien</a:t>
            </a:r>
          </a:p>
          <a:p>
            <a:pPr algn="l">
              <a:lnSpc>
                <a:spcPct val="150000"/>
              </a:lnSpc>
            </a:pPr>
            <a:endParaRPr lang="de-DE" sz="1600" b="1" dirty="0"/>
          </a:p>
          <a:p>
            <a:pPr algn="l">
              <a:lnSpc>
                <a:spcPct val="150000"/>
              </a:lnSpc>
            </a:pPr>
            <a:r>
              <a:rPr lang="de-DE" sz="1600" b="1" dirty="0"/>
              <a:t>8. </a:t>
            </a:r>
          </a:p>
          <a:p>
            <a:pPr algn="l">
              <a:lnSpc>
                <a:spcPct val="150000"/>
              </a:lnSpc>
            </a:pPr>
            <a:r>
              <a:rPr lang="de-DE" sz="1600" b="1" dirty="0"/>
              <a:t>Medieneinsatz (Übergänge, Pointer, ...)</a:t>
            </a:r>
          </a:p>
          <a:p>
            <a:pPr algn="l">
              <a:lnSpc>
                <a:spcPct val="150000"/>
              </a:lnSpc>
            </a:pPr>
            <a:endParaRPr lang="de-DE" sz="1600" b="1" dirty="0"/>
          </a:p>
          <a:p>
            <a:pPr algn="l">
              <a:lnSpc>
                <a:spcPct val="150000"/>
              </a:lnSpc>
            </a:pPr>
            <a:r>
              <a:rPr lang="de-DE" sz="1600" b="1" dirty="0"/>
              <a:t>9. </a:t>
            </a:r>
          </a:p>
          <a:p>
            <a:pPr algn="l">
              <a:lnSpc>
                <a:spcPct val="150000"/>
              </a:lnSpc>
            </a:pPr>
            <a:r>
              <a:rPr lang="de-DE" sz="1600" b="1" dirty="0"/>
              <a:t>Originalität, Kreativität</a:t>
            </a:r>
          </a:p>
          <a:p>
            <a:pPr algn="l">
              <a:lnSpc>
                <a:spcPct val="150000"/>
              </a:lnSpc>
            </a:pPr>
            <a:endParaRPr lang="de-DE" sz="1600" b="1" dirty="0"/>
          </a:p>
          <a:p>
            <a:pPr algn="l">
              <a:lnSpc>
                <a:spcPct val="150000"/>
              </a:lnSpc>
            </a:pPr>
            <a:r>
              <a:rPr lang="de-DE" sz="1600" b="1" dirty="0"/>
              <a:t>10. </a:t>
            </a:r>
          </a:p>
          <a:p>
            <a:pPr algn="l">
              <a:lnSpc>
                <a:spcPct val="150000"/>
              </a:lnSpc>
            </a:pPr>
            <a:r>
              <a:rPr lang="de-DE" sz="1600" b="1" dirty="0"/>
              <a:t>Timing (Zeiteinteilung, Zeitdisziplin)</a:t>
            </a:r>
          </a:p>
          <a:p>
            <a:pPr algn="l">
              <a:lnSpc>
                <a:spcPct val="150000"/>
              </a:lnSpc>
            </a:pPr>
            <a:endParaRPr lang="de-DE" sz="1600" b="1" dirty="0"/>
          </a:p>
          <a:p>
            <a:pPr algn="l">
              <a:lnSpc>
                <a:spcPct val="150000"/>
              </a:lnSpc>
            </a:pPr>
            <a:r>
              <a:rPr lang="de-DE" sz="1600" b="1" dirty="0"/>
              <a:t>11. </a:t>
            </a:r>
          </a:p>
          <a:p>
            <a:pPr algn="l">
              <a:lnSpc>
                <a:spcPct val="150000"/>
              </a:lnSpc>
            </a:pPr>
            <a:r>
              <a:rPr lang="de-DE" sz="1600" b="1" dirty="0" err="1"/>
              <a:t>Schluß</a:t>
            </a:r>
            <a:r>
              <a:rPr lang="de-DE" sz="1600" b="1" dirty="0"/>
              <a:t> der Präsentation</a:t>
            </a:r>
          </a:p>
          <a:p>
            <a:pPr algn="l">
              <a:lnSpc>
                <a:spcPct val="150000"/>
              </a:lnSpc>
            </a:pPr>
            <a:endParaRPr lang="de-DE" sz="1600" b="1" dirty="0"/>
          </a:p>
          <a:p>
            <a:pPr algn="l">
              <a:lnSpc>
                <a:spcPct val="150000"/>
              </a:lnSpc>
            </a:pPr>
            <a:r>
              <a:rPr lang="de-DE" sz="1600" b="1" dirty="0"/>
              <a:t>12. </a:t>
            </a:r>
          </a:p>
          <a:p>
            <a:pPr algn="l">
              <a:lnSpc>
                <a:spcPct val="150000"/>
              </a:lnSpc>
            </a:pPr>
            <a:r>
              <a:rPr lang="de-DE" sz="1600" b="1" dirty="0"/>
              <a:t>Reaktion auf Fragen, Diskussionsführung</a:t>
            </a:r>
          </a:p>
          <a:p>
            <a:pPr algn="l">
              <a:lnSpc>
                <a:spcPct val="150000"/>
              </a:lnSpc>
            </a:pPr>
            <a:endParaRPr lang="de-DE" sz="1600" b="1" dirty="0"/>
          </a:p>
          <a:p>
            <a:pPr algn="l"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707" y="1535502"/>
            <a:ext cx="3312543" cy="331254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250" y="3062378"/>
            <a:ext cx="3105508" cy="310550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31653" y="6271404"/>
            <a:ext cx="105501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/>
              <a:t>Susanne Schwab, Modul Moderation und Präsentation, POWER POINT Präsentation zum Thema: Vortrags – und Präsentationstechnik, November 2016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24697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55607" y="707366"/>
            <a:ext cx="10757139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/>
              <a:t>Vortrag / Präsentation – Bestandteile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4" name="Inhaltsplatzhalt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525" y="1317205"/>
            <a:ext cx="9195758" cy="482203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28137" y="6323162"/>
            <a:ext cx="105846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/>
              <a:t>Susanne Schwab, Modul Moderation und Präsentation, POWER POINT Präsentation zum Thema: Vortrags – und Präsentationstechnik, November 2016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70532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872" y="802257"/>
            <a:ext cx="10337608" cy="536562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de-DE" sz="2000" b="1" dirty="0"/>
              <a:t>LITERATUREMPFEHLUNGEN</a:t>
            </a:r>
          </a:p>
          <a:p>
            <a:pPr>
              <a:lnSpc>
                <a:spcPct val="150000"/>
              </a:lnSpc>
            </a:pPr>
            <a:endParaRPr lang="de-DE" sz="2000" b="1" dirty="0"/>
          </a:p>
          <a:p>
            <a:pPr algn="l">
              <a:lnSpc>
                <a:spcPct val="150000"/>
              </a:lnSpc>
            </a:pPr>
            <a:r>
              <a:rPr lang="de-DE" sz="1400" dirty="0"/>
              <a:t>Der kleine Hey - Die Kunst des Sprechens. DVD-ROM: Das multimediale Sprechprogramm für alle, die etwas zu sagen haben. Mit Übungen zu Stimmführung, Lautlehre und Artikulation. Von Schott Music</a:t>
            </a:r>
          </a:p>
          <a:p>
            <a:pPr algn="l">
              <a:lnSpc>
                <a:spcPct val="150000"/>
              </a:lnSpc>
            </a:pPr>
            <a:endParaRPr lang="de-DE" sz="1400" dirty="0"/>
          </a:p>
          <a:p>
            <a:pPr algn="l">
              <a:lnSpc>
                <a:spcPct val="150000"/>
              </a:lnSpc>
            </a:pPr>
            <a:r>
              <a:rPr lang="de-DE" sz="1400" dirty="0"/>
              <a:t>Frei sprechen: in Radio, Fernsehen und vor Publikum. Ein Training für Moderatoren und Redner (Journalistische Praxis) Taschenbuch - 21. November 2013 von Michael </a:t>
            </a:r>
            <a:r>
              <a:rPr lang="de-DE" sz="1400" dirty="0" err="1"/>
              <a:t>Rossié</a:t>
            </a:r>
            <a:r>
              <a:rPr lang="de-DE" sz="1400" dirty="0"/>
              <a:t> (Autor)</a:t>
            </a:r>
          </a:p>
          <a:p>
            <a:pPr algn="l">
              <a:lnSpc>
                <a:spcPct val="150000"/>
              </a:lnSpc>
            </a:pPr>
            <a:endParaRPr lang="de-DE" sz="1400" dirty="0"/>
          </a:p>
          <a:p>
            <a:pPr algn="l">
              <a:lnSpc>
                <a:spcPct val="150000"/>
              </a:lnSpc>
            </a:pPr>
            <a:r>
              <a:rPr lang="de-DE" sz="1400" dirty="0"/>
              <a:t>Sprechertraining: Texte präsentieren in Radio, Fernsehen und vor Publikum Gebundene Ausgabe - Oktober 2009 von Michael </a:t>
            </a:r>
            <a:r>
              <a:rPr lang="de-DE" sz="1400" dirty="0" err="1"/>
              <a:t>Rossié</a:t>
            </a:r>
            <a:r>
              <a:rPr lang="de-DE" sz="1400" dirty="0"/>
              <a:t> (Autor)</a:t>
            </a:r>
          </a:p>
          <a:p>
            <a:pPr algn="l">
              <a:lnSpc>
                <a:spcPct val="150000"/>
              </a:lnSpc>
            </a:pPr>
            <a:endParaRPr lang="de-DE" sz="1400" dirty="0"/>
          </a:p>
          <a:p>
            <a:pPr algn="l">
              <a:lnSpc>
                <a:spcPct val="150000"/>
              </a:lnSpc>
            </a:pPr>
            <a:r>
              <a:rPr lang="de-DE" sz="1400" dirty="0"/>
              <a:t>Alles über Körpersprache: Sich selbst und andere besser verstehen. Gebundene Ausgabe - 19. November 2002 von Prof. Samy Molcho (Autor),  Thomas Klinger (Fotograf)</a:t>
            </a:r>
          </a:p>
          <a:p>
            <a:pPr algn="l">
              <a:lnSpc>
                <a:spcPct val="150000"/>
              </a:lnSpc>
            </a:pPr>
            <a:endParaRPr lang="de-DE" sz="1400" dirty="0"/>
          </a:p>
          <a:p>
            <a:pPr algn="l">
              <a:lnSpc>
                <a:spcPct val="150000"/>
              </a:lnSpc>
            </a:pPr>
            <a:r>
              <a:rPr lang="de-DE" sz="1400" dirty="0"/>
              <a:t>Körpersprache des Erfolgs (Jubiläums-Ausgabe): Die Zunge kann lügen - der Körper nie Gebundene Ausgabe  - 28. September 2015 von Samy Molcho  (Autor)</a:t>
            </a:r>
          </a:p>
          <a:p>
            <a:pPr algn="l">
              <a:lnSpc>
                <a:spcPct val="150000"/>
              </a:lnSpc>
            </a:pPr>
            <a:endParaRPr lang="de-DE" sz="1400" dirty="0"/>
          </a:p>
          <a:p>
            <a:pPr algn="l"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41872" y="6262777"/>
            <a:ext cx="105759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/>
              <a:t>Susanne Schwab, Modul Moderation und Präsentation, POWER POINT Präsentation zum Thema: Vortrags – und Präsentationstechnik, November 2016</a:t>
            </a:r>
          </a:p>
        </p:txBody>
      </p:sp>
    </p:spTree>
    <p:extLst>
      <p:ext uri="{BB962C8B-B14F-4D97-AF65-F5344CB8AC3E}">
        <p14:creationId xmlns:p14="http://schemas.microsoft.com/office/powerpoint/2010/main" val="71786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872" y="1000663"/>
            <a:ext cx="10337608" cy="516722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de-DE" b="1" dirty="0"/>
              <a:t>LITERATUREMPFEHLUNGEN</a:t>
            </a:r>
          </a:p>
          <a:p>
            <a:pPr>
              <a:lnSpc>
                <a:spcPct val="150000"/>
              </a:lnSpc>
            </a:pPr>
            <a:endParaRPr lang="de-DE" b="1" dirty="0"/>
          </a:p>
          <a:p>
            <a:pPr algn="l">
              <a:lnSpc>
                <a:spcPct val="150000"/>
              </a:lnSpc>
            </a:pPr>
            <a:r>
              <a:rPr lang="de-DE" sz="1300" dirty="0"/>
              <a:t>Rhetorik auf den Punkt gebracht: Die Grundregeln überzeugender Kommunikation. Taschenbuch  - 18. August 2014 von Dr. Karsten Bredemeier (Autor)</a:t>
            </a:r>
          </a:p>
          <a:p>
            <a:pPr algn="l">
              <a:lnSpc>
                <a:spcPct val="150000"/>
              </a:lnSpc>
            </a:pPr>
            <a:endParaRPr lang="de-DE" sz="1300" dirty="0"/>
          </a:p>
          <a:p>
            <a:pPr algn="l">
              <a:lnSpc>
                <a:spcPct val="150000"/>
              </a:lnSpc>
            </a:pPr>
            <a:r>
              <a:rPr lang="de-DE" sz="1300" dirty="0"/>
              <a:t>Sicher und überzeugend präsentieren inkl. E-Book: Kurzvortrag, Referat, Präsentation, Rhetorik, Didaktik, Medieneinsatz. Gebundene Ausgabe  - 27. September 2013 von Gudrun Fey</a:t>
            </a:r>
          </a:p>
          <a:p>
            <a:pPr algn="l">
              <a:lnSpc>
                <a:spcPct val="150000"/>
              </a:lnSpc>
            </a:pPr>
            <a:endParaRPr lang="de-DE" sz="1300" dirty="0"/>
          </a:p>
          <a:p>
            <a:pPr algn="l">
              <a:lnSpc>
                <a:spcPct val="150000"/>
              </a:lnSpc>
            </a:pPr>
            <a:r>
              <a:rPr lang="de-DE" sz="1300" dirty="0"/>
              <a:t>Das professionelle 1 x 1: Präsentieren - Moderieren: Inhalte überzeugend darstellen und umsetzen - Medien wirkungsvoll einsetzen - Gruppen souverän leiten. Taschenbuch  - April 2006 von Andreas Lenzen  (Autor)</a:t>
            </a:r>
          </a:p>
          <a:p>
            <a:pPr algn="l">
              <a:lnSpc>
                <a:spcPct val="150000"/>
              </a:lnSpc>
            </a:pPr>
            <a:endParaRPr lang="de-DE" sz="1300" dirty="0"/>
          </a:p>
          <a:p>
            <a:pPr algn="l">
              <a:lnSpc>
                <a:spcPct val="150000"/>
              </a:lnSpc>
            </a:pPr>
            <a:r>
              <a:rPr lang="de-DE" sz="1300" dirty="0"/>
              <a:t>Besser sprechen - überzeugend auftreten: Strategien für erfolgreiche Präsentationen. (Dale Carnegie) Gebundene Ausgabe  - 23. Mai 2012 von Dale Carnegie Training (Autor)</a:t>
            </a:r>
          </a:p>
          <a:p>
            <a:pPr algn="l">
              <a:lnSpc>
                <a:spcPct val="150000"/>
              </a:lnSpc>
            </a:pPr>
            <a:endParaRPr lang="de-DE" sz="1300" dirty="0"/>
          </a:p>
          <a:p>
            <a:pPr algn="l">
              <a:lnSpc>
                <a:spcPct val="150000"/>
              </a:lnSpc>
            </a:pPr>
            <a:r>
              <a:rPr lang="de-DE" sz="1300" dirty="0"/>
              <a:t>Die Fragen - Kollektion: Was ist Ihre Lieblingsfrage? Einfache und raffinierte Fragen für Moderation und Training. (Edition Training aktuell) Broschiert - 10. Mai 2016 von Amelie Funcke (Autor),  Axel </a:t>
            </a:r>
            <a:r>
              <a:rPr lang="de-DE" sz="1300" dirty="0" err="1"/>
              <a:t>Rachow</a:t>
            </a:r>
            <a:r>
              <a:rPr lang="de-DE" sz="1300" dirty="0"/>
              <a:t> (Autor)</a:t>
            </a:r>
          </a:p>
          <a:p>
            <a:pPr algn="l">
              <a:lnSpc>
                <a:spcPct val="150000"/>
              </a:lnSpc>
            </a:pPr>
            <a:endParaRPr lang="de-DE" sz="1300" dirty="0"/>
          </a:p>
          <a:p>
            <a:pPr algn="l">
              <a:lnSpc>
                <a:spcPct val="150000"/>
              </a:lnSpc>
            </a:pPr>
            <a:r>
              <a:rPr lang="de-DE" sz="1300" dirty="0"/>
              <a:t>Miteinander reden 1: Störungen und Klärungen: Allgemeine Psychologie der Kommunikation. Taschenbuch - April 2010 von Friedemann Schulz von Thun (Autor)</a:t>
            </a:r>
          </a:p>
          <a:p>
            <a:pPr algn="l">
              <a:lnSpc>
                <a:spcPct val="150000"/>
              </a:lnSpc>
            </a:pPr>
            <a:endParaRPr lang="de-DE" sz="1300" dirty="0"/>
          </a:p>
          <a:p>
            <a:pPr algn="l">
              <a:lnSpc>
                <a:spcPct val="150000"/>
              </a:lnSpc>
            </a:pPr>
            <a:r>
              <a:rPr lang="de-DE" sz="1300" dirty="0"/>
              <a:t>Körpersprache im Beruf: Wie Sie andere überzeugen und begeistern. Taschenbuch - 8. September 2012 von Monika </a:t>
            </a:r>
            <a:r>
              <a:rPr lang="de-DE" sz="1300" dirty="0" err="1"/>
              <a:t>Matschnig</a:t>
            </a:r>
            <a:r>
              <a:rPr lang="de-DE" sz="1300" dirty="0"/>
              <a:t> (Autor)</a:t>
            </a:r>
          </a:p>
          <a:p>
            <a:pPr algn="l">
              <a:lnSpc>
                <a:spcPct val="150000"/>
              </a:lnSpc>
            </a:pPr>
            <a:endParaRPr lang="de-DE" sz="1400" b="1" dirty="0"/>
          </a:p>
          <a:p>
            <a:pPr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41873" y="6245525"/>
            <a:ext cx="10739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/>
              <a:t>Susanne Schwab, Modul Moderation und Präsentation, POWER POINT Präsentation zum Thema: Vortrags – und Präsentationstechnik,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10820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872" y="1000663"/>
            <a:ext cx="10337608" cy="51672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633" y="867027"/>
            <a:ext cx="9435073" cy="515421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55608" y="6180898"/>
            <a:ext cx="108261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1100" dirty="0"/>
          </a:p>
          <a:p>
            <a:pPr algn="ctr"/>
            <a:r>
              <a:rPr lang="de-DE" sz="1100" dirty="0"/>
              <a:t>Susanne Schwab, Modul Moderation und Präsentation, POWER POINT Präsentation zum Thema: Vortrags – und Präsentationstechnik, November 2016</a:t>
            </a:r>
          </a:p>
        </p:txBody>
      </p:sp>
    </p:spTree>
    <p:extLst>
      <p:ext uri="{BB962C8B-B14F-4D97-AF65-F5344CB8AC3E}">
        <p14:creationId xmlns:p14="http://schemas.microsoft.com/office/powerpoint/2010/main" val="286794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872" y="819509"/>
            <a:ext cx="10337608" cy="53483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/>
              <a:t>Vielen Dank für Ihre Aufmerksamkeit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72" y="1768504"/>
            <a:ext cx="10861744" cy="385591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28932" y="6178007"/>
            <a:ext cx="10679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1100" dirty="0"/>
          </a:p>
          <a:p>
            <a:pPr algn="ctr"/>
            <a:r>
              <a:rPr lang="de-DE" sz="1100" dirty="0"/>
              <a:t>Susanne Schwab, Modul Moderation und Präsentation, POWER POINT Präsentation zum Thema: Vortrags – und Präsentationstechnik, November 2016</a:t>
            </a:r>
          </a:p>
        </p:txBody>
      </p:sp>
    </p:spTree>
    <p:extLst>
      <p:ext uri="{BB962C8B-B14F-4D97-AF65-F5344CB8AC3E}">
        <p14:creationId xmlns:p14="http://schemas.microsoft.com/office/powerpoint/2010/main" val="289422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1872" y="1000663"/>
            <a:ext cx="10337608" cy="51672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b="1" dirty="0"/>
              <a:t>Vielen Dank für Ihre Aufmerksamkeit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806" y="1751161"/>
            <a:ext cx="5867400" cy="3048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206" y="4843162"/>
            <a:ext cx="2753552" cy="128072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55608" y="6330378"/>
            <a:ext cx="107053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/>
              <a:t>Susanne Schwab, Modul Moderation und Präsentation, POWER POINT Präsentation zum Thema: Vortrags – und Präsentationstechnik,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51655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12520" y="707365"/>
            <a:ext cx="9966960" cy="54173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/>
              <a:t>Vortrag / Präsentation – Bestandteile – </a:t>
            </a:r>
          </a:p>
          <a:p>
            <a:pPr>
              <a:lnSpc>
                <a:spcPct val="150000"/>
              </a:lnSpc>
            </a:pPr>
            <a:r>
              <a:rPr lang="de-DE" sz="2000" b="1" dirty="0"/>
              <a:t>WAS FÄLLT IHNEN ZU DEN EINZELNEN BESTANDTEILEN EIN?</a:t>
            </a:r>
          </a:p>
          <a:p>
            <a:pPr>
              <a:lnSpc>
                <a:spcPct val="150000"/>
              </a:lnSpc>
            </a:pPr>
            <a:endParaRPr lang="de-DE" sz="2000" b="1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4" name="Inhaltsplatzhalt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671" y="1934451"/>
            <a:ext cx="7599613" cy="419030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45389" y="6288657"/>
            <a:ext cx="106363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/>
              <a:t>Susanne Schwab, Modul Moderation und Präsentation, POWER POINT Präsentation zum Thema: Vortrags – und Präsentationstechnik, November 2016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08120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55608" y="707365"/>
            <a:ext cx="10423872" cy="61506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/>
              <a:t>55-38-7-Regel nach </a:t>
            </a:r>
            <a:r>
              <a:rPr lang="de-DE" sz="2000" b="1" dirty="0" err="1"/>
              <a:t>Mehrabian</a:t>
            </a:r>
            <a:endParaRPr lang="de-DE" sz="2000" b="1" dirty="0"/>
          </a:p>
          <a:p>
            <a:pPr algn="just">
              <a:lnSpc>
                <a:spcPct val="150000"/>
              </a:lnSpc>
            </a:pPr>
            <a:endParaRPr lang="de-DE" sz="1200" dirty="0"/>
          </a:p>
          <a:p>
            <a:pPr algn="just">
              <a:lnSpc>
                <a:spcPct val="150000"/>
              </a:lnSpc>
            </a:pPr>
            <a:r>
              <a:rPr lang="de-DE" sz="1200" dirty="0"/>
              <a:t>Albert </a:t>
            </a:r>
            <a:r>
              <a:rPr lang="de-DE" sz="1200" dirty="0" err="1"/>
              <a:t>Mehrabian</a:t>
            </a:r>
            <a:r>
              <a:rPr lang="de-DE" sz="1200" dirty="0"/>
              <a:t> (* 1939) amerikanischer Psychologe. Gemäß der 7-38-55-Regel wird die Wirkung einer Mitteilung </a:t>
            </a:r>
          </a:p>
          <a:p>
            <a:pPr algn="just">
              <a:lnSpc>
                <a:spcPct val="150000"/>
              </a:lnSpc>
            </a:pPr>
            <a:r>
              <a:rPr lang="de-DE" sz="1200" dirty="0"/>
              <a:t>zu </a:t>
            </a:r>
            <a:r>
              <a:rPr lang="de-DE" sz="1200" b="1" dirty="0"/>
              <a:t>7 % durch den sprachlichen Inhalt</a:t>
            </a:r>
            <a:r>
              <a:rPr lang="de-DE" sz="1200" dirty="0"/>
              <a:t>, zu </a:t>
            </a:r>
            <a:r>
              <a:rPr lang="de-DE" sz="1200" b="1" dirty="0"/>
              <a:t>38 % durch den stimmlichen Ausdruck </a:t>
            </a:r>
            <a:r>
              <a:rPr lang="de-DE" sz="1200" dirty="0"/>
              <a:t>und zu </a:t>
            </a:r>
            <a:r>
              <a:rPr lang="de-DE" sz="1200" b="1" dirty="0"/>
              <a:t>55 % durch die Körpersprache </a:t>
            </a:r>
            <a:r>
              <a:rPr lang="de-DE" sz="1200" dirty="0"/>
              <a:t>bestimmt.</a:t>
            </a:r>
          </a:p>
          <a:p>
            <a:pPr algn="l">
              <a:lnSpc>
                <a:spcPct val="150000"/>
              </a:lnSpc>
            </a:pPr>
            <a:endParaRPr lang="de-DE" sz="1200" dirty="0"/>
          </a:p>
          <a:p>
            <a:pPr algn="l">
              <a:lnSpc>
                <a:spcPct val="150000"/>
              </a:lnSpc>
            </a:pPr>
            <a:endParaRPr lang="de-DE" sz="1200" dirty="0"/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4" name="Inhaltsplatzhalt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784" y="2602472"/>
            <a:ext cx="5771071" cy="357404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10883" y="6331789"/>
            <a:ext cx="10670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/>
              <a:t>Susanne Schwab, Modul Moderation und Präsentation, POWER POINT Präsentation zum Thema: Vortrags – und Präsentationstechnik, November 2016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44334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55608" y="707365"/>
            <a:ext cx="10423872" cy="546914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endParaRPr lang="de-DE" sz="3200" b="1" dirty="0"/>
          </a:p>
          <a:p>
            <a:pPr>
              <a:lnSpc>
                <a:spcPct val="150000"/>
              </a:lnSpc>
            </a:pPr>
            <a:r>
              <a:rPr lang="de-DE" sz="3200" b="1" dirty="0"/>
              <a:t>Der Präsentator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r>
              <a:rPr lang="de-DE" dirty="0"/>
              <a:t>Der Präsentator ist das Wichtigste.                                                        </a:t>
            </a:r>
          </a:p>
          <a:p>
            <a:pPr algn="l">
              <a:lnSpc>
                <a:spcPct val="150000"/>
              </a:lnSpc>
            </a:pPr>
            <a:r>
              <a:rPr lang="de-DE" dirty="0"/>
              <a:t>Sei immer DU SELBST!</a:t>
            </a:r>
          </a:p>
          <a:p>
            <a:pPr algn="l">
              <a:lnSpc>
                <a:spcPct val="150000"/>
              </a:lnSpc>
            </a:pPr>
            <a:r>
              <a:rPr lang="de-DE" dirty="0"/>
              <a:t>Sprache, Körpersprache, Mimik und Gestik </a:t>
            </a:r>
          </a:p>
          <a:p>
            <a:pPr algn="l">
              <a:lnSpc>
                <a:spcPct val="150000"/>
              </a:lnSpc>
            </a:pPr>
            <a:r>
              <a:rPr lang="de-DE" dirty="0"/>
              <a:t>müssen echt sein.</a:t>
            </a:r>
          </a:p>
          <a:p>
            <a:pPr algn="l">
              <a:lnSpc>
                <a:spcPct val="150000"/>
              </a:lnSpc>
            </a:pPr>
            <a:endParaRPr lang="de-DE" dirty="0"/>
          </a:p>
          <a:p>
            <a:pPr algn="l">
              <a:lnSpc>
                <a:spcPct val="150000"/>
              </a:lnSpc>
            </a:pPr>
            <a:r>
              <a:rPr lang="de-DE" dirty="0"/>
              <a:t>Frage / Forum zu:</a:t>
            </a:r>
          </a:p>
          <a:p>
            <a:pPr algn="l">
              <a:lnSpc>
                <a:spcPct val="150000"/>
              </a:lnSpc>
            </a:pPr>
            <a:r>
              <a:rPr lang="de-DE" b="1" dirty="0"/>
              <a:t>Wer fällt uns ein als guter Redner/Präsentator?</a:t>
            </a:r>
          </a:p>
          <a:p>
            <a:pPr algn="l">
              <a:lnSpc>
                <a:spcPct val="150000"/>
              </a:lnSpc>
            </a:pPr>
            <a:r>
              <a:rPr lang="de-DE" dirty="0"/>
              <a:t>Warum?</a:t>
            </a:r>
          </a:p>
          <a:p>
            <a:pPr algn="l">
              <a:lnSpc>
                <a:spcPct val="150000"/>
              </a:lnSpc>
            </a:pPr>
            <a:r>
              <a:rPr lang="de-DE" b="1" dirty="0"/>
              <a:t>Wer fällt uns ein als schlechter Redner/Präsentator?         Warum?</a:t>
            </a:r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620" y="2104844"/>
            <a:ext cx="3012138" cy="308825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76377" y="6323162"/>
            <a:ext cx="107053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/>
              <a:t>Susanne Schwab, Modul Moderation und Präsentation, POWER POINT Präsentation zum Thema: Vortrags – und Präsentationstechnik, November 2016</a:t>
            </a:r>
          </a:p>
          <a:p>
            <a:pPr algn="ctr"/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8726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08" y="60385"/>
            <a:ext cx="10826150" cy="646981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de-DE" sz="3600" dirty="0"/>
              <a:t>VORTRAGS – und PRÄSENTATIONSTECHNIK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62642" y="793629"/>
            <a:ext cx="10216838" cy="537425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800" b="1" dirty="0"/>
              <a:t>Gestik</a:t>
            </a:r>
          </a:p>
          <a:p>
            <a:pPr algn="l">
              <a:lnSpc>
                <a:spcPct val="150000"/>
              </a:lnSpc>
            </a:pPr>
            <a:endParaRPr lang="de-DE" sz="2000" dirty="0"/>
          </a:p>
          <a:p>
            <a:pPr algn="l">
              <a:lnSpc>
                <a:spcPct val="150000"/>
              </a:lnSpc>
            </a:pPr>
            <a:r>
              <a:rPr lang="de-DE" sz="2000" dirty="0"/>
              <a:t>Mitteilungen </a:t>
            </a:r>
          </a:p>
          <a:p>
            <a:pPr algn="l">
              <a:lnSpc>
                <a:spcPct val="150000"/>
              </a:lnSpc>
            </a:pPr>
            <a:r>
              <a:rPr lang="de-DE" sz="2000" dirty="0"/>
              <a:t>veranschaulichen</a:t>
            </a:r>
          </a:p>
          <a:p>
            <a:pPr algn="l">
              <a:lnSpc>
                <a:spcPct val="150000"/>
              </a:lnSpc>
            </a:pPr>
            <a:r>
              <a:rPr lang="de-DE" sz="2000" dirty="0"/>
              <a:t>natürlich, </a:t>
            </a:r>
          </a:p>
          <a:p>
            <a:pPr algn="l">
              <a:lnSpc>
                <a:spcPct val="150000"/>
              </a:lnSpc>
            </a:pPr>
            <a:r>
              <a:rPr lang="de-DE" sz="2000" dirty="0"/>
              <a:t>Unterstreichend</a:t>
            </a:r>
          </a:p>
          <a:p>
            <a:pPr algn="l">
              <a:lnSpc>
                <a:spcPct val="150000"/>
              </a:lnSpc>
            </a:pPr>
            <a:r>
              <a:rPr lang="de-DE" sz="2000" dirty="0"/>
              <a:t>übertriebene Gestik </a:t>
            </a:r>
          </a:p>
          <a:p>
            <a:pPr algn="l">
              <a:lnSpc>
                <a:spcPct val="150000"/>
              </a:lnSpc>
            </a:pPr>
            <a:r>
              <a:rPr lang="de-DE" sz="2000" dirty="0"/>
              <a:t>vermeiden</a:t>
            </a:r>
          </a:p>
          <a:p>
            <a:pPr algn="l">
              <a:lnSpc>
                <a:spcPct val="150000"/>
              </a:lnSpc>
            </a:pPr>
            <a:r>
              <a:rPr lang="de-DE" sz="2000" dirty="0"/>
              <a:t>nicht </a:t>
            </a:r>
          </a:p>
          <a:p>
            <a:pPr algn="l">
              <a:lnSpc>
                <a:spcPct val="150000"/>
              </a:lnSpc>
            </a:pPr>
            <a:r>
              <a:rPr lang="de-DE" sz="2000" dirty="0"/>
              <a:t>unkontrolliert </a:t>
            </a:r>
          </a:p>
          <a:p>
            <a:pPr algn="l">
              <a:lnSpc>
                <a:spcPct val="150000"/>
              </a:lnSpc>
            </a:pPr>
            <a:r>
              <a:rPr lang="de-DE" sz="2000" dirty="0"/>
              <a:t>gestikulieren</a:t>
            </a:r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061" y="1639019"/>
            <a:ext cx="6769606" cy="452886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948906" y="6357668"/>
            <a:ext cx="105328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/>
              <a:t>Susanne Schwab, Modul Moderation und Präsentation, POWER POINT Präsentation zum Thema: Vortrags – und Präsentationstechnik, November 2016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03013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heer Blue 16x9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Constantia">
      <a:majorFont>
        <a:latin typeface="Constantia" panose="0203060205030603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heer Blue">
      <a:dk1>
        <a:srgbClr val="000000"/>
      </a:dk1>
      <a:lt1>
        <a:sysClr val="window" lastClr="FFFFFF"/>
      </a:lt1>
      <a:dk2>
        <a:srgbClr val="323232"/>
      </a:dk2>
      <a:lt2>
        <a:srgbClr val="E5E8E8"/>
      </a:lt2>
      <a:accent1>
        <a:srgbClr val="14B4CA"/>
      </a:accent1>
      <a:accent2>
        <a:srgbClr val="F98A37"/>
      </a:accent2>
      <a:accent3>
        <a:srgbClr val="83C546"/>
      </a:accent3>
      <a:accent4>
        <a:srgbClr val="FFD937"/>
      </a:accent4>
      <a:accent5>
        <a:srgbClr val="6D79D1"/>
      </a:accent5>
      <a:accent6>
        <a:srgbClr val="E4607C"/>
      </a:accent6>
      <a:hlink>
        <a:srgbClr val="88CACA"/>
      </a:hlink>
      <a:folHlink>
        <a:srgbClr val="91A7CA"/>
      </a:folHlink>
    </a:clrScheme>
    <a:fontScheme name="Constantia">
      <a:majorFont>
        <a:latin typeface="Constantia" panose="0203060205030603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Blue">
      <a:dk1>
        <a:srgbClr val="000000"/>
      </a:dk1>
      <a:lt1>
        <a:sysClr val="window" lastClr="FFFFFF"/>
      </a:lt1>
      <a:dk2>
        <a:srgbClr val="323232"/>
      </a:dk2>
      <a:lt2>
        <a:srgbClr val="E5E8E8"/>
      </a:lt2>
      <a:accent1>
        <a:srgbClr val="14B4CA"/>
      </a:accent1>
      <a:accent2>
        <a:srgbClr val="F98A37"/>
      </a:accent2>
      <a:accent3>
        <a:srgbClr val="83C546"/>
      </a:accent3>
      <a:accent4>
        <a:srgbClr val="FFD937"/>
      </a:accent4>
      <a:accent5>
        <a:srgbClr val="6D79D1"/>
      </a:accent5>
      <a:accent6>
        <a:srgbClr val="E4607C"/>
      </a:accent6>
      <a:hlink>
        <a:srgbClr val="88CACA"/>
      </a:hlink>
      <a:folHlink>
        <a:srgbClr val="91A7CA"/>
      </a:folHlink>
    </a:clrScheme>
    <a:fontScheme name="Constantia">
      <a:majorFont>
        <a:latin typeface="Constantia" panose="0203060205030603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BAE80E2-BC63-4DD4-B0C8-1971B89A2F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 mit durchscheinendem blauem Rahmen (Breitbild)</Template>
  <TotalTime>0</TotalTime>
  <Words>3525</Words>
  <Application>Microsoft Office PowerPoint</Application>
  <PresentationFormat>Breitbild</PresentationFormat>
  <Paragraphs>648</Paragraphs>
  <Slides>54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54</vt:i4>
      </vt:variant>
    </vt:vector>
  </HeadingPairs>
  <TitlesOfParts>
    <vt:vector size="57" baseType="lpstr">
      <vt:lpstr>Arial</vt:lpstr>
      <vt:lpstr>Constantia</vt:lpstr>
      <vt:lpstr>Sheer Blue 16x9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  <vt:lpstr>VORTRAGS – und PRÄSENTATIONSTECHNIK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2016-11-18T17:19:03Z</dcterms:created>
  <dcterms:modified xsi:type="dcterms:W3CDTF">2016-11-20T18:42:50Z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TC032134699991</vt:lpwstr>
  </property>
</Properties>
</file>